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embeddings/oleObject3.bin" ContentType="application/vnd.openxmlformats-officedocument.oleObject"/>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4.bin" ContentType="application/vnd.openxmlformats-officedocument.oleObject"/>
  <Override PartName="/ppt/notesSlides/notesSlide22.xml" ContentType="application/vnd.openxmlformats-officedocument.presentationml.notesSlide+xml"/>
  <Override PartName="/ppt/embeddings/oleObject5.bin" ContentType="application/vnd.openxmlformats-officedocument.oleObject"/>
  <Override PartName="/ppt/embeddings/oleObject6.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embeddings/oleObject7.bin" ContentType="application/vnd.openxmlformats-officedocument.oleObject"/>
  <Override PartName="/ppt/embeddings/oleObject8.bin" ContentType="application/vnd.openxmlformats-officedocument.oleObject"/>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359" r:id="rId2"/>
    <p:sldId id="318" r:id="rId3"/>
    <p:sldId id="450" r:id="rId4"/>
    <p:sldId id="360" r:id="rId5"/>
    <p:sldId id="361" r:id="rId6"/>
    <p:sldId id="362" r:id="rId7"/>
    <p:sldId id="363" r:id="rId8"/>
    <p:sldId id="364" r:id="rId9"/>
    <p:sldId id="459" r:id="rId10"/>
    <p:sldId id="460" r:id="rId11"/>
    <p:sldId id="461" r:id="rId12"/>
    <p:sldId id="462" r:id="rId13"/>
    <p:sldId id="463" r:id="rId14"/>
    <p:sldId id="466" r:id="rId15"/>
    <p:sldId id="467" r:id="rId16"/>
    <p:sldId id="365" r:id="rId17"/>
    <p:sldId id="366" r:id="rId18"/>
    <p:sldId id="454" r:id="rId19"/>
    <p:sldId id="326" r:id="rId20"/>
    <p:sldId id="453" r:id="rId21"/>
    <p:sldId id="368" r:id="rId22"/>
    <p:sldId id="327" r:id="rId23"/>
    <p:sldId id="369" r:id="rId24"/>
    <p:sldId id="370" r:id="rId25"/>
    <p:sldId id="371" r:id="rId26"/>
    <p:sldId id="455" r:id="rId27"/>
    <p:sldId id="373" r:id="rId28"/>
    <p:sldId id="374" r:id="rId29"/>
    <p:sldId id="375" r:id="rId30"/>
    <p:sldId id="451" r:id="rId31"/>
    <p:sldId id="376" r:id="rId32"/>
    <p:sldId id="457" r:id="rId33"/>
    <p:sldId id="379" r:id="rId34"/>
    <p:sldId id="381" r:id="rId35"/>
    <p:sldId id="380" r:id="rId36"/>
    <p:sldId id="385" r:id="rId37"/>
    <p:sldId id="387" r:id="rId38"/>
    <p:sldId id="386" r:id="rId39"/>
    <p:sldId id="388" r:id="rId40"/>
    <p:sldId id="389" r:id="rId41"/>
    <p:sldId id="390" r:id="rId42"/>
    <p:sldId id="391" r:id="rId43"/>
    <p:sldId id="394" r:id="rId44"/>
    <p:sldId id="406" r:id="rId45"/>
    <p:sldId id="407" r:id="rId46"/>
    <p:sldId id="408" r:id="rId47"/>
    <p:sldId id="458" r:id="rId48"/>
    <p:sldId id="409" r:id="rId49"/>
    <p:sldId id="416" r:id="rId50"/>
    <p:sldId id="417" r:id="rId51"/>
    <p:sldId id="413" r:id="rId52"/>
    <p:sldId id="418" r:id="rId53"/>
    <p:sldId id="419" r:id="rId54"/>
    <p:sldId id="405" r:id="rId55"/>
    <p:sldId id="434" r:id="rId56"/>
    <p:sldId id="403" r:id="rId57"/>
    <p:sldId id="424" r:id="rId58"/>
    <p:sldId id="425" r:id="rId59"/>
    <p:sldId id="432" r:id="rId60"/>
    <p:sldId id="433" r:id="rId61"/>
    <p:sldId id="436" r:id="rId62"/>
    <p:sldId id="441" r:id="rId63"/>
    <p:sldId id="445" r:id="rId64"/>
    <p:sldId id="446" r:id="rId65"/>
    <p:sldId id="437" r:id="rId66"/>
    <p:sldId id="438" r:id="rId67"/>
    <p:sldId id="439" r:id="rId68"/>
    <p:sldId id="449" r:id="rId69"/>
    <p:sldId id="448" r:id="rId70"/>
    <p:sldId id="447" r:id="rId71"/>
    <p:sldId id="468" r:id="rId72"/>
    <p:sldId id="469" r:id="rId73"/>
    <p:sldId id="470" r:id="rId74"/>
    <p:sldId id="471" r:id="rId75"/>
    <p:sldId id="472" r:id="rId76"/>
    <p:sldId id="473" r:id="rId77"/>
    <p:sldId id="474" r:id="rId78"/>
    <p:sldId id="475" r:id="rId79"/>
    <p:sldId id="476" r:id="rId80"/>
    <p:sldId id="477" r:id="rId81"/>
    <p:sldId id="478" r:id="rId82"/>
    <p:sldId id="479" r:id="rId83"/>
    <p:sldId id="480" r:id="rId84"/>
    <p:sldId id="481" r:id="rId85"/>
    <p:sldId id="283" r:id="rId8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31" autoAdjust="0"/>
  </p:normalViewPr>
  <p:slideViewPr>
    <p:cSldViewPr snapToGrid="0" snapToObjects="1">
      <p:cViewPr varScale="1">
        <p:scale>
          <a:sx n="46" d="100"/>
          <a:sy n="46" d="100"/>
        </p:scale>
        <p:origin x="-164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9.emf"/><Relationship Id="rId2" Type="http://schemas.openxmlformats.org/officeDocument/2006/relationships/image" Target="../media/image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 Id="rId2" Type="http://schemas.openxmlformats.org/officeDocument/2006/relationships/image" Target="../media/image5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35E1612-EDDF-D340-BC40-7F76E02EE4C3}" type="datetimeFigureOut">
              <a:rPr lang="en-US" smtClean="0"/>
              <a:t>7/16/15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919840C-1682-BD49-A141-325700455A1E}" type="slidenum">
              <a:rPr lang="en-US" smtClean="0"/>
              <a:t>‹#›</a:t>
            </a:fld>
            <a:endParaRPr lang="en-US"/>
          </a:p>
        </p:txBody>
      </p:sp>
    </p:spTree>
    <p:extLst>
      <p:ext uri="{BB962C8B-B14F-4D97-AF65-F5344CB8AC3E}">
        <p14:creationId xmlns:p14="http://schemas.microsoft.com/office/powerpoint/2010/main" val="35243554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guiding idea is that one of the adaptations is morphological structure</a:t>
            </a:r>
          </a:p>
          <a:p>
            <a:r>
              <a:rPr lang="en-US" dirty="0" smtClean="0"/>
              <a:t>esoteric languages, where more meaning becomes</a:t>
            </a:r>
            <a:r>
              <a:rPr lang="en-US" baseline="0" dirty="0" smtClean="0"/>
              <a:t> expressed in morphologically</a:t>
            </a:r>
          </a:p>
          <a:p>
            <a:r>
              <a:rPr lang="en-US" baseline="0" dirty="0" smtClean="0"/>
              <a:t>that notion is driven by the observation that adults have difficulties learning languages, in particular the </a:t>
            </a:r>
            <a:r>
              <a:rPr lang="en-US" baseline="0" dirty="0" err="1" smtClean="0"/>
              <a:t>morphosyntactic</a:t>
            </a:r>
            <a:r>
              <a:rPr lang="en-US" baseline="0" dirty="0" smtClean="0"/>
              <a:t> languages</a:t>
            </a:r>
          </a:p>
          <a:p>
            <a:r>
              <a:rPr lang="en-US" baseline="0" dirty="0" smtClean="0"/>
              <a:t>vs. CHILDREN; the balance shifts as to who is doing the learning</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3</a:t>
            </a:fld>
            <a:endParaRPr lang="en-US"/>
          </a:p>
        </p:txBody>
      </p:sp>
    </p:spTree>
    <p:extLst>
      <p:ext uri="{BB962C8B-B14F-4D97-AF65-F5344CB8AC3E}">
        <p14:creationId xmlns:p14="http://schemas.microsoft.com/office/powerpoint/2010/main" val="131997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ways of coding the data require different analysis</a:t>
            </a:r>
          </a:p>
          <a:p>
            <a:r>
              <a:rPr lang="en-US" dirty="0" smtClean="0"/>
              <a:t>pay attention to what is the most appropriate analysis for a given DV</a:t>
            </a:r>
          </a:p>
          <a:p>
            <a:r>
              <a:rPr lang="en-US" dirty="0" smtClean="0"/>
              <a:t>conceptually</a:t>
            </a:r>
            <a:r>
              <a:rPr lang="en-US" baseline="0" dirty="0" smtClean="0"/>
              <a:t> the measures are different versions of each other</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33</a:t>
            </a:fld>
            <a:endParaRPr lang="en-US"/>
          </a:p>
        </p:txBody>
      </p:sp>
    </p:spTree>
    <p:extLst>
      <p:ext uri="{BB962C8B-B14F-4D97-AF65-F5344CB8AC3E}">
        <p14:creationId xmlns:p14="http://schemas.microsoft.com/office/powerpoint/2010/main" val="3618640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ways of coding the data require different analysis</a:t>
            </a:r>
          </a:p>
          <a:p>
            <a:r>
              <a:rPr lang="en-US" dirty="0" smtClean="0"/>
              <a:t>pay attention to what is the most appropriate analysis for a given DV</a:t>
            </a:r>
          </a:p>
          <a:p>
            <a:r>
              <a:rPr lang="en-US" dirty="0" smtClean="0"/>
              <a:t>conceptually</a:t>
            </a:r>
            <a:r>
              <a:rPr lang="en-US" baseline="0" dirty="0" smtClean="0"/>
              <a:t> the measures are different versions of each other</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34</a:t>
            </a:fld>
            <a:endParaRPr lang="en-US"/>
          </a:p>
        </p:txBody>
      </p:sp>
    </p:spTree>
    <p:extLst>
      <p:ext uri="{BB962C8B-B14F-4D97-AF65-F5344CB8AC3E}">
        <p14:creationId xmlns:p14="http://schemas.microsoft.com/office/powerpoint/2010/main" val="937340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ways of coding the data require different analysis</a:t>
            </a:r>
          </a:p>
          <a:p>
            <a:r>
              <a:rPr lang="en-US" dirty="0" smtClean="0"/>
              <a:t>pay attention to what is the most appropriate analysis for a given DV</a:t>
            </a:r>
          </a:p>
          <a:p>
            <a:r>
              <a:rPr lang="en-US" dirty="0" smtClean="0"/>
              <a:t>conceptually</a:t>
            </a:r>
            <a:r>
              <a:rPr lang="en-US" baseline="0" dirty="0" smtClean="0"/>
              <a:t> the measures are different versions of each other</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35</a:t>
            </a:fld>
            <a:endParaRPr lang="en-US"/>
          </a:p>
        </p:txBody>
      </p:sp>
    </p:spTree>
    <p:extLst>
      <p:ext uri="{BB962C8B-B14F-4D97-AF65-F5344CB8AC3E}">
        <p14:creationId xmlns:p14="http://schemas.microsoft.com/office/powerpoint/2010/main" val="206760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bigger alpha</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43</a:t>
            </a:fld>
            <a:endParaRPr lang="en-US"/>
          </a:p>
        </p:txBody>
      </p:sp>
    </p:spTree>
    <p:extLst>
      <p:ext uri="{BB962C8B-B14F-4D97-AF65-F5344CB8AC3E}">
        <p14:creationId xmlns:p14="http://schemas.microsoft.com/office/powerpoint/2010/main" val="1553370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basically</a:t>
            </a:r>
            <a:r>
              <a:rPr lang="en-US" baseline="0" dirty="0" smtClean="0"/>
              <a:t> already know what is going to happen since there’s already tons of work on this, but they’re going to do some cool new ways of getting the same results</a:t>
            </a:r>
          </a:p>
          <a:p>
            <a:r>
              <a:rPr lang="en-US" baseline="0" dirty="0" smtClean="0"/>
              <a:t>and as we’ll see once this works for other languages</a:t>
            </a:r>
          </a:p>
          <a:p>
            <a:r>
              <a:rPr lang="en-US" baseline="0" dirty="0" smtClean="0"/>
              <a:t>proof of concept for a case that we know well; calibration with something that is undisputed; calibrating the method</a:t>
            </a:r>
            <a:endParaRPr lang="en-US" dirty="0" smtClean="0"/>
          </a:p>
          <a:p>
            <a:r>
              <a:rPr lang="en-US" dirty="0" smtClean="0"/>
              <a:t>Old</a:t>
            </a:r>
            <a:r>
              <a:rPr lang="en-US" baseline="0" dirty="0" smtClean="0"/>
              <a:t> English traded Old English morphologically marked content words (e.g., case) for </a:t>
            </a:r>
            <a:r>
              <a:rPr lang="en-US" baseline="0" dirty="0" err="1" smtClean="0"/>
              <a:t>perephrastic</a:t>
            </a:r>
            <a:r>
              <a:rPr lang="en-US" baseline="0" dirty="0" smtClean="0"/>
              <a:t> constructions</a:t>
            </a:r>
          </a:p>
          <a:p>
            <a:r>
              <a:rPr lang="en-US" baseline="0" dirty="0" smtClean="0"/>
              <a:t>and it also lost things like the subjunctive and replaced it with auxiliaries</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44</a:t>
            </a:fld>
            <a:endParaRPr lang="en-US"/>
          </a:p>
        </p:txBody>
      </p:sp>
    </p:spTree>
    <p:extLst>
      <p:ext uri="{BB962C8B-B14F-4D97-AF65-F5344CB8AC3E}">
        <p14:creationId xmlns:p14="http://schemas.microsoft.com/office/powerpoint/2010/main" val="39441860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way to</a:t>
            </a:r>
            <a:r>
              <a:rPr lang="en-US" baseline="0" dirty="0" smtClean="0"/>
              <a:t> think about this is that land/</a:t>
            </a:r>
            <a:r>
              <a:rPr lang="en-US" baseline="0" dirty="0" err="1" smtClean="0"/>
              <a:t>landes</a:t>
            </a:r>
            <a:r>
              <a:rPr lang="en-US" baseline="0" dirty="0" smtClean="0"/>
              <a:t>/</a:t>
            </a:r>
            <a:r>
              <a:rPr lang="en-US" baseline="0" dirty="0" err="1" smtClean="0"/>
              <a:t>lande</a:t>
            </a:r>
            <a:r>
              <a:rPr lang="en-US" baseline="0" dirty="0" smtClean="0"/>
              <a:t> share the frequency space… and once they’re all the same, land is going to become more frequent, and there are less forms that are less frequent; pull the whole tail of this distribution in</a:t>
            </a:r>
            <a:endParaRPr lang="en-US" dirty="0" smtClean="0"/>
          </a:p>
        </p:txBody>
      </p:sp>
      <p:sp>
        <p:nvSpPr>
          <p:cNvPr id="4" name="Slide Number Placeholder 3"/>
          <p:cNvSpPr>
            <a:spLocks noGrp="1"/>
          </p:cNvSpPr>
          <p:nvPr>
            <p:ph type="sldNum" sz="quarter" idx="10"/>
          </p:nvPr>
        </p:nvSpPr>
        <p:spPr/>
        <p:txBody>
          <a:bodyPr/>
          <a:lstStyle/>
          <a:p>
            <a:fld id="{9919840C-1682-BD49-A141-325700455A1E}" type="slidenum">
              <a:rPr lang="en-US" smtClean="0"/>
              <a:t>45</a:t>
            </a:fld>
            <a:endParaRPr lang="en-US"/>
          </a:p>
        </p:txBody>
      </p:sp>
    </p:spTree>
    <p:extLst>
      <p:ext uri="{BB962C8B-B14F-4D97-AF65-F5344CB8AC3E}">
        <p14:creationId xmlns:p14="http://schemas.microsoft.com/office/powerpoint/2010/main" val="3031898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Modern English has a about 1,000 </a:t>
            </a:r>
            <a:r>
              <a:rPr lang="en-US" dirty="0" err="1" smtClean="0"/>
              <a:t>hapax</a:t>
            </a:r>
            <a:r>
              <a:rPr lang="en-US" dirty="0" smtClean="0"/>
              <a:t> </a:t>
            </a:r>
            <a:r>
              <a:rPr lang="en-US" dirty="0" err="1" smtClean="0"/>
              <a:t>legomena</a:t>
            </a:r>
            <a:r>
              <a:rPr lang="en-US" dirty="0" smtClean="0"/>
              <a:t> less than Old English!!!!</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46</a:t>
            </a:fld>
            <a:endParaRPr lang="en-US"/>
          </a:p>
        </p:txBody>
      </p:sp>
    </p:spTree>
    <p:extLst>
      <p:ext uri="{BB962C8B-B14F-4D97-AF65-F5344CB8AC3E}">
        <p14:creationId xmlns:p14="http://schemas.microsoft.com/office/powerpoint/2010/main" val="578111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always a good question to ask yourself: how could I fool myself?</a:t>
            </a:r>
          </a:p>
          <a:p>
            <a:r>
              <a:rPr lang="en-US" dirty="0" smtClean="0"/>
              <a:t>really</a:t>
            </a:r>
            <a:r>
              <a:rPr lang="en-US" baseline="0" dirty="0" smtClean="0"/>
              <a:t> good work brainstorms as long as possible; what other things could be going on and how could I control for this</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47</a:t>
            </a:fld>
            <a:endParaRPr lang="en-US"/>
          </a:p>
        </p:txBody>
      </p:sp>
    </p:spTree>
    <p:extLst>
      <p:ext uri="{BB962C8B-B14F-4D97-AF65-F5344CB8AC3E}">
        <p14:creationId xmlns:p14="http://schemas.microsoft.com/office/powerpoint/2010/main" val="1889847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say that half of the </a:t>
            </a:r>
            <a:r>
              <a:rPr lang="en-US" dirty="0" err="1" smtClean="0"/>
              <a:t>hapax</a:t>
            </a:r>
            <a:r>
              <a:rPr lang="en-US" dirty="0" smtClean="0"/>
              <a:t> </a:t>
            </a:r>
            <a:r>
              <a:rPr lang="en-US" dirty="0" err="1" smtClean="0"/>
              <a:t>legomena</a:t>
            </a:r>
            <a:r>
              <a:rPr lang="en-US" dirty="0" smtClean="0"/>
              <a:t> of Old English</a:t>
            </a:r>
            <a:r>
              <a:rPr lang="en-US" baseline="0" dirty="0" smtClean="0"/>
              <a:t> are case-marked!!</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48</a:t>
            </a:fld>
            <a:endParaRPr lang="en-US"/>
          </a:p>
        </p:txBody>
      </p:sp>
    </p:spTree>
    <p:extLst>
      <p:ext uri="{BB962C8B-B14F-4D97-AF65-F5344CB8AC3E}">
        <p14:creationId xmlns:p14="http://schemas.microsoft.com/office/powerpoint/2010/main" val="2480744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LEMMATIZING: if we are on the right track; this</a:t>
            </a:r>
            <a:r>
              <a:rPr lang="en-US" baseline="0" dirty="0" smtClean="0"/>
              <a:t> should happen… a good way to check</a:t>
            </a:r>
            <a:endParaRPr lang="en-US" dirty="0" smtClean="0"/>
          </a:p>
          <a:p>
            <a:r>
              <a:rPr lang="en-US" dirty="0" smtClean="0"/>
              <a:t>the red line, middle English, remember, has less </a:t>
            </a:r>
            <a:r>
              <a:rPr lang="en-US" dirty="0" err="1" smtClean="0"/>
              <a:t>hapax</a:t>
            </a:r>
            <a:r>
              <a:rPr lang="en-US" dirty="0" smtClean="0"/>
              <a:t> </a:t>
            </a:r>
            <a:r>
              <a:rPr lang="en-US" dirty="0" err="1" smtClean="0"/>
              <a:t>legomena</a:t>
            </a:r>
            <a:r>
              <a:rPr lang="en-US" dirty="0" smtClean="0"/>
              <a:t>… so, it ends earlier and needs to have a steeper slow, pulling a low</a:t>
            </a:r>
          </a:p>
          <a:p>
            <a:r>
              <a:rPr lang="en-US" dirty="0" smtClean="0"/>
              <a:t>higher beta</a:t>
            </a:r>
            <a:r>
              <a:rPr lang="en-US" baseline="0" dirty="0" smtClean="0"/>
              <a:t> value means that for high frequency values, the modern </a:t>
            </a:r>
            <a:r>
              <a:rPr lang="en-US" baseline="0" dirty="0" err="1" smtClean="0"/>
              <a:t>english</a:t>
            </a:r>
            <a:r>
              <a:rPr lang="en-US" baseline="0" dirty="0" smtClean="0"/>
              <a:t> curve deviates more</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49</a:t>
            </a:fld>
            <a:endParaRPr lang="en-US"/>
          </a:p>
        </p:txBody>
      </p:sp>
    </p:spTree>
    <p:extLst>
      <p:ext uri="{BB962C8B-B14F-4D97-AF65-F5344CB8AC3E}">
        <p14:creationId xmlns:p14="http://schemas.microsoft.com/office/powerpoint/2010/main" val="24085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outstanding questions are what are the pathways for these things to happen</a:t>
            </a:r>
          </a:p>
          <a:p>
            <a:r>
              <a:rPr lang="en-US" dirty="0" smtClean="0"/>
              <a:t>they are not mutually exclusive</a:t>
            </a:r>
          </a:p>
          <a:p>
            <a:r>
              <a:rPr lang="en-US" dirty="0" smtClean="0"/>
              <a:t>this is what we are going to talk about today,</a:t>
            </a:r>
            <a:r>
              <a:rPr lang="en-US" baseline="0" dirty="0" smtClean="0"/>
              <a:t> and we will accumulate this happens</a:t>
            </a:r>
          </a:p>
          <a:p>
            <a:r>
              <a:rPr lang="en-US" baseline="0" dirty="0" smtClean="0"/>
              <a:t>correlational evidence for this and ideas for why this happen</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7</a:t>
            </a:fld>
            <a:endParaRPr lang="en-US"/>
          </a:p>
        </p:txBody>
      </p:sp>
    </p:spTree>
    <p:extLst>
      <p:ext uri="{BB962C8B-B14F-4D97-AF65-F5344CB8AC3E}">
        <p14:creationId xmlns:p14="http://schemas.microsoft.com/office/powerpoint/2010/main" val="2600551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encoding strategies</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50</a:t>
            </a:fld>
            <a:endParaRPr lang="en-US"/>
          </a:p>
        </p:txBody>
      </p:sp>
    </p:spTree>
    <p:extLst>
      <p:ext uri="{BB962C8B-B14F-4D97-AF65-F5344CB8AC3E}">
        <p14:creationId xmlns:p14="http://schemas.microsoft.com/office/powerpoint/2010/main" val="2737366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uncertainty</a:t>
            </a:r>
            <a:r>
              <a:rPr lang="en-US" baseline="0" dirty="0" smtClean="0"/>
              <a:t> when drawing words randomly from a text… in English, for example, it is not as uncertain, about 20% of the time you’ll get “the”</a:t>
            </a:r>
          </a:p>
          <a:p>
            <a:r>
              <a:rPr lang="en-US" baseline="0" dirty="0" smtClean="0"/>
              <a:t>German, which has grammatical gender marking in the articles “der, die, das” will have a higher uncertainty</a:t>
            </a:r>
            <a:endParaRPr lang="en-US" dirty="0" smtClean="0"/>
          </a:p>
        </p:txBody>
      </p:sp>
      <p:sp>
        <p:nvSpPr>
          <p:cNvPr id="4" name="Slide Number Placeholder 3"/>
          <p:cNvSpPr>
            <a:spLocks noGrp="1"/>
          </p:cNvSpPr>
          <p:nvPr>
            <p:ph type="sldNum" sz="quarter" idx="10"/>
          </p:nvPr>
        </p:nvSpPr>
        <p:spPr/>
        <p:txBody>
          <a:bodyPr/>
          <a:lstStyle/>
          <a:p>
            <a:fld id="{9919840C-1682-BD49-A141-325700455A1E}" type="slidenum">
              <a:rPr lang="en-US" smtClean="0"/>
              <a:t>57</a:t>
            </a:fld>
            <a:endParaRPr lang="en-US"/>
          </a:p>
        </p:txBody>
      </p:sp>
    </p:spTree>
    <p:extLst>
      <p:ext uri="{BB962C8B-B14F-4D97-AF65-F5344CB8AC3E}">
        <p14:creationId xmlns:p14="http://schemas.microsoft.com/office/powerpoint/2010/main" val="32816130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this might be the weakest measure of </a:t>
            </a:r>
            <a:r>
              <a:rPr lang="en-US" baseline="0" dirty="0" smtClean="0"/>
              <a:t>lexical diversity since it has been shown to depend on text size</a:t>
            </a:r>
            <a:endParaRPr lang="en-US" dirty="0" smtClean="0"/>
          </a:p>
          <a:p>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58</a:t>
            </a:fld>
            <a:endParaRPr lang="en-US"/>
          </a:p>
        </p:txBody>
      </p:sp>
    </p:spTree>
    <p:extLst>
      <p:ext uri="{BB962C8B-B14F-4D97-AF65-F5344CB8AC3E}">
        <p14:creationId xmlns:p14="http://schemas.microsoft.com/office/powerpoint/2010/main" val="1953730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Constant information content!!!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they</a:t>
            </a:r>
            <a:r>
              <a:rPr lang="en-US" baseline="0" dirty="0" smtClean="0"/>
              <a:t> defined word types as things that are separated by spaces!!! (not a linguistically deep definition, but pretty much all of what computational linguistics can do)</a:t>
            </a:r>
            <a:endParaRPr lang="en-US" dirty="0" smtClean="0"/>
          </a:p>
        </p:txBody>
      </p:sp>
      <p:sp>
        <p:nvSpPr>
          <p:cNvPr id="4" name="Slide Number Placeholder 3"/>
          <p:cNvSpPr>
            <a:spLocks noGrp="1"/>
          </p:cNvSpPr>
          <p:nvPr>
            <p:ph type="sldNum" sz="quarter" idx="10"/>
          </p:nvPr>
        </p:nvSpPr>
        <p:spPr/>
        <p:txBody>
          <a:bodyPr/>
          <a:lstStyle/>
          <a:p>
            <a:fld id="{9919840C-1682-BD49-A141-325700455A1E}" type="slidenum">
              <a:rPr lang="en-US" smtClean="0"/>
              <a:t>59</a:t>
            </a:fld>
            <a:endParaRPr lang="en-US"/>
          </a:p>
        </p:txBody>
      </p:sp>
    </p:spTree>
    <p:extLst>
      <p:ext uri="{BB962C8B-B14F-4D97-AF65-F5344CB8AC3E}">
        <p14:creationId xmlns:p14="http://schemas.microsoft.com/office/powerpoint/2010/main" val="1164425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ranks for the fifty</a:t>
            </a:r>
            <a:r>
              <a:rPr lang="en-US" baseline="0" dirty="0" smtClean="0"/>
              <a:t> highest frequency words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more diverse languages have more </a:t>
            </a:r>
            <a:r>
              <a:rPr lang="en-US" baseline="0" dirty="0" err="1" smtClean="0"/>
              <a:t>hapax</a:t>
            </a:r>
            <a:r>
              <a:rPr lang="en-US" baseline="0" dirty="0" smtClean="0"/>
              <a:t> </a:t>
            </a:r>
            <a:r>
              <a:rPr lang="en-US" baseline="0" dirty="0" err="1" smtClean="0"/>
              <a:t>legomena</a:t>
            </a:r>
            <a:r>
              <a:rPr lang="en-US" baseline="0" dirty="0" smtClean="0"/>
              <a:t> as well : </a:t>
            </a:r>
            <a:r>
              <a:rPr lang="en-US" dirty="0" smtClean="0"/>
              <a:t>Hungarian &gt; German &gt; English &gt; Fijian</a:t>
            </a:r>
          </a:p>
        </p:txBody>
      </p:sp>
      <p:sp>
        <p:nvSpPr>
          <p:cNvPr id="4" name="Slide Number Placeholder 3"/>
          <p:cNvSpPr>
            <a:spLocks noGrp="1"/>
          </p:cNvSpPr>
          <p:nvPr>
            <p:ph type="sldNum" sz="quarter" idx="10"/>
          </p:nvPr>
        </p:nvSpPr>
        <p:spPr/>
        <p:txBody>
          <a:bodyPr/>
          <a:lstStyle/>
          <a:p>
            <a:fld id="{9919840C-1682-BD49-A141-325700455A1E}" type="slidenum">
              <a:rPr lang="en-US" smtClean="0"/>
              <a:t>60</a:t>
            </a:fld>
            <a:endParaRPr lang="en-US"/>
          </a:p>
        </p:txBody>
      </p:sp>
    </p:spTree>
    <p:extLst>
      <p:ext uri="{BB962C8B-B14F-4D97-AF65-F5344CB8AC3E}">
        <p14:creationId xmlns:p14="http://schemas.microsoft.com/office/powerpoint/2010/main" val="3453567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 questions:</a:t>
            </a:r>
            <a:r>
              <a:rPr lang="en-US" baseline="0" dirty="0" smtClean="0"/>
              <a:t> (2) across language families and areas, (3) within language families… (3) only on Indo-European</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Phylognetic</a:t>
            </a:r>
            <a:r>
              <a:rPr lang="en-US" dirty="0" smtClean="0"/>
              <a:t> least squares asks to what extent the L2~lexical</a:t>
            </a:r>
            <a:r>
              <a:rPr lang="en-US" baseline="0" dirty="0" smtClean="0"/>
              <a:t> diversity measure differs WITHIN language families; but it needs (1) lots of languages from the same family and (2) published tree data</a:t>
            </a:r>
            <a:endParaRPr lang="en-US" dirty="0" smtClean="0"/>
          </a:p>
          <a:p>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61</a:t>
            </a:fld>
            <a:endParaRPr lang="en-US"/>
          </a:p>
        </p:txBody>
      </p:sp>
    </p:spTree>
    <p:extLst>
      <p:ext uri="{BB962C8B-B14F-4D97-AF65-F5344CB8AC3E}">
        <p14:creationId xmlns:p14="http://schemas.microsoft.com/office/powerpoint/2010/main" val="4057741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lexical diversity space, according to these three measures</a:t>
            </a:r>
          </a:p>
          <a:p>
            <a:r>
              <a:rPr lang="en-US" dirty="0" smtClean="0"/>
              <a:t>yellow squares</a:t>
            </a:r>
            <a:r>
              <a:rPr lang="en-US" baseline="0" dirty="0" smtClean="0"/>
              <a:t> = Altaic</a:t>
            </a:r>
          </a:p>
          <a:p>
            <a:r>
              <a:rPr lang="en-US" baseline="0" dirty="0" smtClean="0"/>
              <a:t>green = Indo-European</a:t>
            </a:r>
          </a:p>
          <a:p>
            <a:r>
              <a:rPr lang="en-US" baseline="0" dirty="0" smtClean="0"/>
              <a:t>Creole languages = red</a:t>
            </a:r>
          </a:p>
          <a:p>
            <a:r>
              <a:rPr lang="en-US" baseline="0" dirty="0" smtClean="0"/>
              <a:t>BETWEEN FAMILY VARIATION</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65</a:t>
            </a:fld>
            <a:endParaRPr lang="en-US"/>
          </a:p>
        </p:txBody>
      </p:sp>
    </p:spTree>
    <p:extLst>
      <p:ext uri="{BB962C8B-B14F-4D97-AF65-F5344CB8AC3E}">
        <p14:creationId xmlns:p14="http://schemas.microsoft.com/office/powerpoint/2010/main" val="1258909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 </a:t>
            </a:r>
            <a:r>
              <a:rPr lang="en-US" dirty="0" err="1" smtClean="0"/>
              <a:t>saxon</a:t>
            </a:r>
            <a:r>
              <a:rPr lang="en-US" dirty="0" smtClean="0"/>
              <a:t> extreme low; </a:t>
            </a:r>
            <a:r>
              <a:rPr lang="en-US" dirty="0" err="1" smtClean="0"/>
              <a:t>marathi</a:t>
            </a:r>
            <a:r>
              <a:rPr lang="en-US" baseline="0" dirty="0" smtClean="0"/>
              <a:t> and </a:t>
            </a:r>
            <a:r>
              <a:rPr lang="en-US" baseline="0" dirty="0" err="1" smtClean="0"/>
              <a:t>lithuanian</a:t>
            </a:r>
            <a:r>
              <a:rPr lang="en-US" baseline="0" dirty="0" smtClean="0"/>
              <a:t> top right</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66</a:t>
            </a:fld>
            <a:endParaRPr lang="en-US"/>
          </a:p>
        </p:txBody>
      </p:sp>
    </p:spTree>
    <p:extLst>
      <p:ext uri="{BB962C8B-B14F-4D97-AF65-F5344CB8AC3E}">
        <p14:creationId xmlns:p14="http://schemas.microsoft.com/office/powerpoint/2010/main" val="1090666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the same family of explanations; the L2 learners are producing something incorrectly…</a:t>
            </a:r>
          </a:p>
          <a:p>
            <a:r>
              <a:rPr lang="en-US" dirty="0" smtClean="0"/>
              <a:t>these</a:t>
            </a:r>
            <a:r>
              <a:rPr lang="en-US" baseline="0" dirty="0" smtClean="0"/>
              <a:t> are not MUTUALLY EXCLUSIVE</a:t>
            </a:r>
          </a:p>
          <a:p>
            <a:r>
              <a:rPr lang="en-US" baseline="0" dirty="0" smtClean="0"/>
              <a:t>language-internal factors… we don’t want to say </a:t>
            </a:r>
          </a:p>
          <a:p>
            <a:r>
              <a:rPr lang="en-US" baseline="0" dirty="0" smtClean="0"/>
              <a:t>Andy had some really good ideas about there being additional population </a:t>
            </a:r>
            <a:r>
              <a:rPr lang="en-US" baseline="0" smtClean="0"/>
              <a:t>internal factors</a:t>
            </a:r>
            <a:endParaRPr lang="en-US" smtClean="0"/>
          </a:p>
        </p:txBody>
      </p:sp>
      <p:sp>
        <p:nvSpPr>
          <p:cNvPr id="4" name="Slide Number Placeholder 3"/>
          <p:cNvSpPr>
            <a:spLocks noGrp="1"/>
          </p:cNvSpPr>
          <p:nvPr>
            <p:ph type="sldNum" sz="quarter" idx="10"/>
          </p:nvPr>
        </p:nvSpPr>
        <p:spPr/>
        <p:txBody>
          <a:bodyPr/>
          <a:lstStyle/>
          <a:p>
            <a:fld id="{9919840C-1682-BD49-A141-325700455A1E}" type="slidenum">
              <a:rPr lang="en-US" smtClean="0"/>
              <a:t>68</a:t>
            </a:fld>
            <a:endParaRPr lang="en-US"/>
          </a:p>
        </p:txBody>
      </p:sp>
    </p:spTree>
    <p:extLst>
      <p:ext uri="{BB962C8B-B14F-4D97-AF65-F5344CB8AC3E}">
        <p14:creationId xmlns:p14="http://schemas.microsoft.com/office/powerpoint/2010/main" val="7294775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morphology: word tokens are correlated with word forms… so the more distinct forms you have (morphologically inflected), the less word tokens</a:t>
            </a:r>
            <a:r>
              <a:rPr lang="en-US" baseline="0" dirty="0" smtClean="0"/>
              <a:t> you need; languages like English that are very analytical have a lot of word tokens… this has been shown for parallel texts where the information is constant</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70</a:t>
            </a:fld>
            <a:endParaRPr lang="en-US"/>
          </a:p>
        </p:txBody>
      </p:sp>
    </p:spTree>
    <p:extLst>
      <p:ext uri="{BB962C8B-B14F-4D97-AF65-F5344CB8AC3E}">
        <p14:creationId xmlns:p14="http://schemas.microsoft.com/office/powerpoint/2010/main" val="4015365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48E1C3-3FD0-8D45-9AC1-F2A4D417A743}" type="slidenum">
              <a:rPr lang="en-US" smtClean="0"/>
              <a:t>20</a:t>
            </a:fld>
            <a:endParaRPr lang="en-US"/>
          </a:p>
        </p:txBody>
      </p:sp>
    </p:spTree>
    <p:extLst>
      <p:ext uri="{BB962C8B-B14F-4D97-AF65-F5344CB8AC3E}">
        <p14:creationId xmlns:p14="http://schemas.microsoft.com/office/powerpoint/2010/main" val="2580734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26/28 are significantly</a:t>
            </a:r>
            <a:r>
              <a:rPr lang="en-US" baseline="0" dirty="0" smtClean="0"/>
              <a:t> related to population size … 23 after controlling for language family</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22</a:t>
            </a:fld>
            <a:endParaRPr lang="en-US"/>
          </a:p>
        </p:txBody>
      </p:sp>
    </p:spTree>
    <p:extLst>
      <p:ext uri="{BB962C8B-B14F-4D97-AF65-F5344CB8AC3E}">
        <p14:creationId xmlns:p14="http://schemas.microsoft.com/office/powerpoint/2010/main" val="3443870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sum score for which</a:t>
            </a:r>
            <a:r>
              <a:rPr lang="en-US" baseline="0" dirty="0" smtClean="0"/>
              <a:t> they counted in a binary fashion whether a language primarily relied on a lexical or a morphological strategy of encoding… you add up all the ones that are lexical encoded and subtract that from 0… so -18 means that for 18 different features you had 0 of them in the morphology and all of them in the lexicon; 0 means that all of those features are morphologically encoded</a:t>
            </a:r>
          </a:p>
          <a:p>
            <a:r>
              <a:rPr lang="en-US" baseline="0" dirty="0" smtClean="0"/>
              <a:t>what’s an underlying assumption of this? =&gt; that all morphologies count equally and you can simply add them up</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23</a:t>
            </a:fld>
            <a:endParaRPr lang="en-US"/>
          </a:p>
        </p:txBody>
      </p:sp>
    </p:spTree>
    <p:extLst>
      <p:ext uri="{BB962C8B-B14F-4D97-AF65-F5344CB8AC3E}">
        <p14:creationId xmlns:p14="http://schemas.microsoft.com/office/powerpoint/2010/main" val="62971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six largest language families</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24</a:t>
            </a:fld>
            <a:endParaRPr lang="en-US"/>
          </a:p>
        </p:txBody>
      </p:sp>
    </p:spTree>
    <p:extLst>
      <p:ext uri="{BB962C8B-B14F-4D97-AF65-F5344CB8AC3E}">
        <p14:creationId xmlns:p14="http://schemas.microsoft.com/office/powerpoint/2010/main" val="51821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file reduction ratio</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25</a:t>
            </a:fld>
            <a:endParaRPr lang="en-US"/>
          </a:p>
        </p:txBody>
      </p:sp>
    </p:spTree>
    <p:extLst>
      <p:ext uri="{BB962C8B-B14F-4D97-AF65-F5344CB8AC3E}">
        <p14:creationId xmlns:p14="http://schemas.microsoft.com/office/powerpoint/2010/main" val="3074902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we get the data? </a:t>
            </a:r>
            <a:r>
              <a:rPr lang="en-US" dirty="0" err="1" smtClean="0"/>
              <a:t>Ethnologue</a:t>
            </a:r>
            <a:r>
              <a:rPr lang="en-US" dirty="0" smtClean="0"/>
              <a:t>; censuses;</a:t>
            </a:r>
            <a:r>
              <a:rPr lang="en-US" baseline="0" dirty="0" smtClean="0"/>
              <a:t> </a:t>
            </a:r>
            <a:r>
              <a:rPr lang="en-US" baseline="0" dirty="0" err="1" smtClean="0"/>
              <a:t>rosetta</a:t>
            </a:r>
            <a:r>
              <a:rPr lang="en-US" baseline="0" dirty="0" smtClean="0"/>
              <a:t> project</a:t>
            </a:r>
          </a:p>
          <a:p>
            <a:r>
              <a:rPr lang="en-US" baseline="0" dirty="0" smtClean="0"/>
              <a:t>Christian is the one who accumulated this data, had to resort to using the full potentiality of the internet and accumulate data from multiple sources</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31</a:t>
            </a:fld>
            <a:endParaRPr lang="en-US"/>
          </a:p>
        </p:txBody>
      </p:sp>
    </p:spTree>
    <p:extLst>
      <p:ext uri="{BB962C8B-B14F-4D97-AF65-F5344CB8AC3E}">
        <p14:creationId xmlns:p14="http://schemas.microsoft.com/office/powerpoint/2010/main" val="58701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there’s other ways of operationalizing this variable that also work, such as using the log of the L2 speaker ratio</a:t>
            </a:r>
            <a:endParaRPr lang="en-US" dirty="0"/>
          </a:p>
        </p:txBody>
      </p:sp>
      <p:sp>
        <p:nvSpPr>
          <p:cNvPr id="4" name="Slide Number Placeholder 3"/>
          <p:cNvSpPr>
            <a:spLocks noGrp="1"/>
          </p:cNvSpPr>
          <p:nvPr>
            <p:ph type="sldNum" sz="quarter" idx="10"/>
          </p:nvPr>
        </p:nvSpPr>
        <p:spPr/>
        <p:txBody>
          <a:bodyPr/>
          <a:lstStyle/>
          <a:p>
            <a:fld id="{9919840C-1682-BD49-A141-325700455A1E}" type="slidenum">
              <a:rPr lang="en-US" smtClean="0"/>
              <a:t>32</a:t>
            </a:fld>
            <a:endParaRPr lang="en-US"/>
          </a:p>
        </p:txBody>
      </p:sp>
    </p:spTree>
    <p:extLst>
      <p:ext uri="{BB962C8B-B14F-4D97-AF65-F5344CB8AC3E}">
        <p14:creationId xmlns:p14="http://schemas.microsoft.com/office/powerpoint/2010/main" val="653021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8754DC-C883-CF44-8F28-B5C0B51454DF}" type="datetimeFigureOut">
              <a:rPr lang="en-US" smtClean="0"/>
              <a:t>7/16/15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1670592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754DC-C883-CF44-8F28-B5C0B51454DF}" type="datetimeFigureOut">
              <a:rPr lang="en-US" smtClean="0"/>
              <a:t>7/16/15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424457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754DC-C883-CF44-8F28-B5C0B51454DF}" type="datetimeFigureOut">
              <a:rPr lang="en-US" smtClean="0"/>
              <a:t>7/16/15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2848848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38754DC-C883-CF44-8F28-B5C0B51454DF}" type="datetimeFigureOut">
              <a:rPr lang="en-US" smtClean="0"/>
              <a:t>7/16/15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2831483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38754DC-C883-CF44-8F28-B5C0B51454DF}" type="datetimeFigureOut">
              <a:rPr lang="en-US" smtClean="0"/>
              <a:t>7/16/15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1464049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38754DC-C883-CF44-8F28-B5C0B51454DF}" type="datetimeFigureOut">
              <a:rPr lang="en-US" smtClean="0"/>
              <a:t>7/16/15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4046553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38754DC-C883-CF44-8F28-B5C0B51454DF}" type="datetimeFigureOut">
              <a:rPr lang="en-US" smtClean="0"/>
              <a:t>7/16/15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771538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38754DC-C883-CF44-8F28-B5C0B51454DF}" type="datetimeFigureOut">
              <a:rPr lang="en-US" smtClean="0"/>
              <a:t>7/16/15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3771213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8754DC-C883-CF44-8F28-B5C0B51454DF}" type="datetimeFigureOut">
              <a:rPr lang="en-US" smtClean="0"/>
              <a:t>7/16/15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38642639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8754DC-C883-CF44-8F28-B5C0B51454DF}" type="datetimeFigureOut">
              <a:rPr lang="en-US" smtClean="0"/>
              <a:t>7/16/15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3616528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38754DC-C883-CF44-8F28-B5C0B51454DF}" type="datetimeFigureOut">
              <a:rPr lang="en-US" smtClean="0"/>
              <a:t>7/16/15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68A1DB-9EB3-1B45-BE76-F7A281FC5472}" type="slidenum">
              <a:rPr lang="en-US" smtClean="0"/>
              <a:t>‹#›</a:t>
            </a:fld>
            <a:endParaRPr lang="en-US"/>
          </a:p>
        </p:txBody>
      </p:sp>
    </p:spTree>
    <p:extLst>
      <p:ext uri="{BB962C8B-B14F-4D97-AF65-F5344CB8AC3E}">
        <p14:creationId xmlns:p14="http://schemas.microsoft.com/office/powerpoint/2010/main" val="16244238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8754DC-C883-CF44-8F28-B5C0B51454DF}" type="datetimeFigureOut">
              <a:rPr lang="en-US" smtClean="0"/>
              <a:t>7/16/15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68A1DB-9EB3-1B45-BE76-F7A281FC5472}" type="slidenum">
              <a:rPr lang="en-US" smtClean="0"/>
              <a:t>‹#›</a:t>
            </a:fld>
            <a:endParaRPr lang="en-US"/>
          </a:p>
        </p:txBody>
      </p:sp>
    </p:spTree>
    <p:extLst>
      <p:ext uri="{BB962C8B-B14F-4D97-AF65-F5344CB8AC3E}">
        <p14:creationId xmlns:p14="http://schemas.microsoft.com/office/powerpoint/2010/main" val="2078223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36.png"/><Relationship Id="rId5" Type="http://schemas.openxmlformats.org/officeDocument/2006/relationships/oleObject" Target="../embeddings/oleObject3.bin"/><Relationship Id="rId6" Type="http://schemas.openxmlformats.org/officeDocument/2006/relationships/image" Target="../media/image35.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4.bin"/><Relationship Id="rId5" Type="http://schemas.openxmlformats.org/officeDocument/2006/relationships/image" Target="../media/image48.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5.bin"/><Relationship Id="rId5" Type="http://schemas.openxmlformats.org/officeDocument/2006/relationships/image" Target="../media/image49.emf"/><Relationship Id="rId6" Type="http://schemas.openxmlformats.org/officeDocument/2006/relationships/oleObject" Target="../embeddings/oleObject6.bin"/><Relationship Id="rId7" Type="http://schemas.openxmlformats.org/officeDocument/2006/relationships/image" Target="../media/image4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52.png"/><Relationship Id="rId5" Type="http://schemas.openxmlformats.org/officeDocument/2006/relationships/oleObject" Target="../embeddings/oleObject7.bin"/><Relationship Id="rId6" Type="http://schemas.openxmlformats.org/officeDocument/2006/relationships/image" Target="../media/image50.emf"/><Relationship Id="rId7" Type="http://schemas.openxmlformats.org/officeDocument/2006/relationships/oleObject" Target="../embeddings/oleObject8.bin"/><Relationship Id="rId8" Type="http://schemas.openxmlformats.org/officeDocument/2006/relationships/image" Target="../media/image51.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jpe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39411" y="869477"/>
            <a:ext cx="7772400" cy="1470025"/>
          </a:xfrm>
        </p:spPr>
        <p:txBody>
          <a:bodyPr>
            <a:normAutofit fontScale="90000"/>
          </a:bodyPr>
          <a:lstStyle/>
          <a:p>
            <a:pPr algn="l"/>
            <a:r>
              <a:rPr lang="en-US" sz="6000" b="1" dirty="0" smtClean="0">
                <a:solidFill>
                  <a:schemeClr val="bg2">
                    <a:lumMod val="50000"/>
                  </a:schemeClr>
                </a:solidFill>
              </a:rPr>
              <a:t>The Data </a:t>
            </a:r>
            <a:r>
              <a:rPr lang="en-US" sz="6000" b="1" dirty="0" err="1" smtClean="0">
                <a:solidFill>
                  <a:schemeClr val="bg2">
                    <a:lumMod val="50000"/>
                  </a:schemeClr>
                </a:solidFill>
              </a:rPr>
              <a:t>Goldrush</a:t>
            </a:r>
            <a:r>
              <a:rPr lang="en-US" sz="6000" b="1" dirty="0" smtClean="0">
                <a:solidFill>
                  <a:schemeClr val="bg2">
                    <a:lumMod val="50000"/>
                  </a:schemeClr>
                </a:solidFill>
              </a:rPr>
              <a:t> – Day 4</a:t>
            </a:r>
            <a:endParaRPr lang="en-US" sz="6000" b="1" dirty="0">
              <a:solidFill>
                <a:schemeClr val="bg2">
                  <a:lumMod val="50000"/>
                </a:schemeClr>
              </a:solidFill>
            </a:endParaRPr>
          </a:p>
        </p:txBody>
      </p:sp>
    </p:spTree>
    <p:extLst>
      <p:ext uri="{BB962C8B-B14F-4D97-AF65-F5344CB8AC3E}">
        <p14:creationId xmlns:p14="http://schemas.microsoft.com/office/powerpoint/2010/main" val="12958249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Language use as </a:t>
            </a:r>
            <a:br>
              <a:rPr lang="en-US" dirty="0" smtClean="0"/>
            </a:br>
            <a:r>
              <a:rPr lang="en-US" dirty="0" smtClean="0"/>
              <a:t>information transmission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Information in language is transmitted over a very complex channel:</a:t>
            </a:r>
          </a:p>
          <a:p>
            <a:pPr lvl="1"/>
            <a:r>
              <a:rPr lang="en-US" dirty="0" smtClean="0"/>
              <a:t>sounds</a:t>
            </a:r>
          </a:p>
          <a:p>
            <a:pPr lvl="1"/>
            <a:r>
              <a:rPr lang="en-US" dirty="0" smtClean="0"/>
              <a:t>words – content plus functional</a:t>
            </a:r>
          </a:p>
          <a:p>
            <a:pPr lvl="1"/>
            <a:r>
              <a:rPr lang="en-US" dirty="0" smtClean="0"/>
              <a:t>sentences</a:t>
            </a:r>
          </a:p>
          <a:p>
            <a:pPr lvl="1"/>
            <a:r>
              <a:rPr lang="en-US" dirty="0" smtClean="0"/>
              <a:t>gestures</a:t>
            </a:r>
          </a:p>
          <a:p>
            <a:r>
              <a:rPr lang="en-US" dirty="0" smtClean="0"/>
              <a:t>All occurring within a larger, top-down predictive context</a:t>
            </a:r>
          </a:p>
          <a:p>
            <a:pPr lvl="1"/>
            <a:r>
              <a:rPr lang="en-US" dirty="0" smtClean="0"/>
              <a:t>discourse information</a:t>
            </a:r>
          </a:p>
          <a:p>
            <a:pPr lvl="1"/>
            <a:r>
              <a:rPr lang="en-US" dirty="0" smtClean="0"/>
              <a:t>social information</a:t>
            </a:r>
          </a:p>
          <a:p>
            <a:pPr lvl="1"/>
            <a:r>
              <a:rPr lang="en-US" dirty="0" smtClean="0"/>
              <a:t>world information</a:t>
            </a:r>
          </a:p>
          <a:p>
            <a:pPr lvl="1"/>
            <a:endParaRPr lang="en-US" dirty="0" smtClean="0"/>
          </a:p>
          <a:p>
            <a:pPr lvl="1"/>
            <a:endParaRPr lang="en-US" dirty="0"/>
          </a:p>
        </p:txBody>
      </p:sp>
    </p:spTree>
    <p:extLst>
      <p:ext uri="{BB962C8B-B14F-4D97-AF65-F5344CB8AC3E}">
        <p14:creationId xmlns:p14="http://schemas.microsoft.com/office/powerpoint/2010/main" val="1084460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Language use </a:t>
            </a:r>
            <a:r>
              <a:rPr lang="en-US" smtClean="0"/>
              <a:t>as </a:t>
            </a:r>
            <a:br>
              <a:rPr lang="en-US" smtClean="0"/>
            </a:br>
            <a:r>
              <a:rPr lang="en-US" smtClean="0"/>
              <a:t>information transmission</a:t>
            </a:r>
            <a:endParaRPr lang="en-US" dirty="0"/>
          </a:p>
        </p:txBody>
      </p:sp>
      <p:sp>
        <p:nvSpPr>
          <p:cNvPr id="3" name="Content Placeholder 2"/>
          <p:cNvSpPr>
            <a:spLocks noGrp="1"/>
          </p:cNvSpPr>
          <p:nvPr>
            <p:ph idx="1"/>
          </p:nvPr>
        </p:nvSpPr>
        <p:spPr/>
        <p:txBody>
          <a:bodyPr>
            <a:normAutofit/>
          </a:bodyPr>
          <a:lstStyle/>
          <a:p>
            <a:r>
              <a:rPr lang="en-US" dirty="0" smtClean="0"/>
              <a:t>Given the complexity of the channel and predictive context…</a:t>
            </a:r>
          </a:p>
          <a:p>
            <a:r>
              <a:rPr lang="en-US" dirty="0" smtClean="0"/>
              <a:t>An approximately equivalent rate of information transmission can be achieved many ways.</a:t>
            </a:r>
          </a:p>
          <a:p>
            <a:r>
              <a:rPr lang="en-US" dirty="0" smtClean="0"/>
              <a:t>Lots of indirect evidenc</a:t>
            </a:r>
            <a:r>
              <a:rPr lang="en-US" dirty="0" smtClean="0"/>
              <a:t>e that this might be the case.</a:t>
            </a:r>
            <a:endParaRPr lang="en-US" dirty="0" smtClean="0"/>
          </a:p>
          <a:p>
            <a:pPr lvl="1"/>
            <a:endParaRPr lang="en-US" dirty="0"/>
          </a:p>
        </p:txBody>
      </p:sp>
    </p:spTree>
    <p:extLst>
      <p:ext uri="{BB962C8B-B14F-4D97-AF65-F5344CB8AC3E}">
        <p14:creationId xmlns:p14="http://schemas.microsoft.com/office/powerpoint/2010/main" val="3883654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00"/>
            <a:ext cx="8229600" cy="1143000"/>
          </a:xfrm>
        </p:spPr>
        <p:txBody>
          <a:bodyPr>
            <a:normAutofit/>
          </a:bodyPr>
          <a:lstStyle/>
          <a:p>
            <a:r>
              <a:rPr lang="en-US" sz="3000" dirty="0"/>
              <a:t>Language (2011), Volume 87, pp. 539-558 </a:t>
            </a:r>
          </a:p>
        </p:txBody>
      </p:sp>
      <p:pic>
        <p:nvPicPr>
          <p:cNvPr id="4" name="Content Placeholder 3" descr="Screen Shot 2015-07-16 at 1.45.01 PM.png"/>
          <p:cNvPicPr>
            <a:picLocks noGrp="1" noChangeAspect="1"/>
          </p:cNvPicPr>
          <p:nvPr>
            <p:ph idx="1"/>
          </p:nvPr>
        </p:nvPicPr>
        <p:blipFill>
          <a:blip r:embed="rId2">
            <a:extLst>
              <a:ext uri="{28A0092B-C50C-407E-A947-70E740481C1C}">
                <a14:useLocalDpi xmlns:a14="http://schemas.microsoft.com/office/drawing/2010/main" val="0"/>
              </a:ext>
            </a:extLst>
          </a:blip>
          <a:srcRect t="-18054" b="-18054"/>
          <a:stretch>
            <a:fillRect/>
          </a:stretch>
        </p:blipFill>
        <p:spPr/>
      </p:pic>
    </p:spTree>
    <p:extLst>
      <p:ext uri="{BB962C8B-B14F-4D97-AF65-F5344CB8AC3E}">
        <p14:creationId xmlns:p14="http://schemas.microsoft.com/office/powerpoint/2010/main" val="3164859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91805"/>
            <a:ext cx="9144000" cy="1143000"/>
          </a:xfrm>
        </p:spPr>
        <p:txBody>
          <a:bodyPr>
            <a:normAutofit/>
          </a:bodyPr>
          <a:lstStyle/>
          <a:p>
            <a:r>
              <a:rPr lang="en-US" sz="3000" dirty="0" smtClean="0"/>
              <a:t>Syllable-rate and information-density inversely correlated</a:t>
            </a:r>
            <a:endParaRPr lang="en-US" sz="3000" dirty="0"/>
          </a:p>
        </p:txBody>
      </p:sp>
      <p:pic>
        <p:nvPicPr>
          <p:cNvPr id="4" name="Content Placeholder 3" descr="Screen Shot 2015-07-16 at 1.46.13 PM.png"/>
          <p:cNvPicPr>
            <a:picLocks noGrp="1" noChangeAspect="1"/>
          </p:cNvPicPr>
          <p:nvPr>
            <p:ph idx="1"/>
          </p:nvPr>
        </p:nvPicPr>
        <p:blipFill>
          <a:blip r:embed="rId2">
            <a:extLst>
              <a:ext uri="{28A0092B-C50C-407E-A947-70E740481C1C}">
                <a14:useLocalDpi xmlns:a14="http://schemas.microsoft.com/office/drawing/2010/main" val="0"/>
              </a:ext>
            </a:extLst>
          </a:blip>
          <a:srcRect l="-27572" r="-27572"/>
          <a:stretch>
            <a:fillRect/>
          </a:stretch>
        </p:blipFill>
        <p:spPr>
          <a:xfrm>
            <a:off x="-552091" y="1082592"/>
            <a:ext cx="10425906" cy="5733846"/>
          </a:xfrm>
        </p:spPr>
      </p:pic>
    </p:spTree>
    <p:extLst>
      <p:ext uri="{BB962C8B-B14F-4D97-AF65-F5344CB8AC3E}">
        <p14:creationId xmlns:p14="http://schemas.microsoft.com/office/powerpoint/2010/main" val="1181015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Syntagmatic </a:t>
            </a:r>
            <a:r>
              <a:rPr lang="en-US" dirty="0" err="1" smtClean="0"/>
              <a:t>vs</a:t>
            </a:r>
            <a:r>
              <a:rPr lang="en-US" dirty="0" smtClean="0"/>
              <a:t> paradigmatic complexity</a:t>
            </a:r>
            <a:endParaRPr lang="en-US" dirty="0"/>
          </a:p>
        </p:txBody>
      </p:sp>
      <p:sp>
        <p:nvSpPr>
          <p:cNvPr id="3" name="Content Placeholder 2"/>
          <p:cNvSpPr>
            <a:spLocks noGrp="1"/>
          </p:cNvSpPr>
          <p:nvPr>
            <p:ph idx="1"/>
          </p:nvPr>
        </p:nvSpPr>
        <p:spPr/>
        <p:txBody>
          <a:bodyPr/>
          <a:lstStyle/>
          <a:p>
            <a:pPr marL="0" indent="0">
              <a:buNone/>
            </a:pPr>
            <a:r>
              <a:rPr lang="en-US" dirty="0" smtClean="0"/>
              <a:t>base 10 </a:t>
            </a:r>
            <a:r>
              <a:rPr lang="en-US" dirty="0" err="1" smtClean="0"/>
              <a:t>vs</a:t>
            </a:r>
            <a:r>
              <a:rPr lang="en-US" dirty="0" smtClean="0"/>
              <a:t> binary:</a:t>
            </a:r>
          </a:p>
          <a:p>
            <a:pPr marL="0" indent="0">
              <a:buNone/>
            </a:pPr>
            <a:endParaRPr lang="en-US" dirty="0"/>
          </a:p>
          <a:p>
            <a:pPr marL="0" indent="0">
              <a:buNone/>
            </a:pPr>
            <a:r>
              <a:rPr lang="en-US" dirty="0"/>
              <a:t>2749 = </a:t>
            </a:r>
            <a:r>
              <a:rPr lang="en-US" dirty="0" smtClean="0"/>
              <a:t>101010111101</a:t>
            </a:r>
          </a:p>
          <a:p>
            <a:pPr marL="0" indent="0">
              <a:buNone/>
            </a:pPr>
            <a:endParaRPr lang="en-US" dirty="0"/>
          </a:p>
          <a:p>
            <a:pPr marL="0" indent="0">
              <a:buNone/>
            </a:pPr>
            <a:r>
              <a:rPr lang="en-US" dirty="0" smtClean="0">
                <a:sym typeface="Wingdings"/>
              </a:rPr>
              <a:t> </a:t>
            </a:r>
            <a:r>
              <a:rPr lang="en-US" dirty="0" smtClean="0"/>
              <a:t>Languages with larger phoneme inventories tend to have shorter words (Nettle, 1995, 2008)</a:t>
            </a:r>
          </a:p>
          <a:p>
            <a:pPr marL="0" indent="0">
              <a:buNone/>
            </a:pPr>
            <a:r>
              <a:rPr lang="en-US" dirty="0" smtClean="0">
                <a:sym typeface="Wingdings"/>
              </a:rPr>
              <a:t> </a:t>
            </a:r>
            <a:r>
              <a:rPr lang="en-US" dirty="0" smtClean="0"/>
              <a:t>Words that are less predictable tend to be longer (Zipf 1949, </a:t>
            </a:r>
            <a:r>
              <a:rPr lang="en-US" dirty="0" err="1" smtClean="0"/>
              <a:t>Piantadosi</a:t>
            </a:r>
            <a:r>
              <a:rPr lang="en-US" dirty="0" smtClean="0"/>
              <a:t> et al. 2010)</a:t>
            </a:r>
            <a:endParaRPr lang="en-US" dirty="0"/>
          </a:p>
        </p:txBody>
      </p:sp>
    </p:spTree>
    <p:extLst>
      <p:ext uri="{BB962C8B-B14F-4D97-AF65-F5344CB8AC3E}">
        <p14:creationId xmlns:p14="http://schemas.microsoft.com/office/powerpoint/2010/main" val="1191294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Focus today: </a:t>
            </a:r>
            <a:r>
              <a:rPr lang="en-US" dirty="0" err="1" smtClean="0"/>
              <a:t>morpho</a:t>
            </a:r>
            <a:r>
              <a:rPr lang="en-US" dirty="0" smtClean="0"/>
              <a:t>-syntactic complexity</a:t>
            </a:r>
            <a:endParaRPr lang="en-US" dirty="0"/>
          </a:p>
        </p:txBody>
      </p:sp>
      <p:sp>
        <p:nvSpPr>
          <p:cNvPr id="3" name="Content Placeholder 2"/>
          <p:cNvSpPr>
            <a:spLocks noGrp="1"/>
          </p:cNvSpPr>
          <p:nvPr>
            <p:ph idx="1"/>
          </p:nvPr>
        </p:nvSpPr>
        <p:spPr/>
        <p:txBody>
          <a:bodyPr/>
          <a:lstStyle/>
          <a:p>
            <a:r>
              <a:rPr lang="en-US" dirty="0" smtClean="0"/>
              <a:t>What factors might influence how much communicative function is allocated to </a:t>
            </a:r>
            <a:r>
              <a:rPr lang="en-US" dirty="0" err="1" smtClean="0"/>
              <a:t>morpho</a:t>
            </a:r>
            <a:r>
              <a:rPr lang="en-US" dirty="0" smtClean="0"/>
              <a:t>-syntactic features? </a:t>
            </a:r>
          </a:p>
          <a:p>
            <a:r>
              <a:rPr lang="en-US" dirty="0" smtClean="0"/>
              <a:t>Relevant factoid: </a:t>
            </a:r>
          </a:p>
          <a:p>
            <a:pPr lvl="1"/>
            <a:r>
              <a:rPr lang="en-US" dirty="0" smtClean="0"/>
              <a:t>Adults are very good at learning new lexical information.</a:t>
            </a:r>
          </a:p>
          <a:p>
            <a:pPr lvl="1"/>
            <a:r>
              <a:rPr lang="en-US" dirty="0" smtClean="0"/>
              <a:t>Relative to children, they are crap at learning new </a:t>
            </a:r>
            <a:r>
              <a:rPr lang="en-US" dirty="0" err="1" smtClean="0"/>
              <a:t>morpho</a:t>
            </a:r>
            <a:r>
              <a:rPr lang="en-US" dirty="0" smtClean="0"/>
              <a:t>-syntactic information</a:t>
            </a:r>
            <a:endParaRPr lang="en-US" dirty="0"/>
          </a:p>
        </p:txBody>
      </p:sp>
    </p:spTree>
    <p:extLst>
      <p:ext uri="{BB962C8B-B14F-4D97-AF65-F5344CB8AC3E}">
        <p14:creationId xmlns:p14="http://schemas.microsoft.com/office/powerpoint/2010/main" val="31620492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Is contact-induced reduction quantitatively dominant?</a:t>
            </a:r>
            <a:endParaRPr lang="en-US" b="1" dirty="0">
              <a:solidFill>
                <a:srgbClr val="948A54"/>
              </a:solidFill>
            </a:endParaRPr>
          </a:p>
        </p:txBody>
      </p:sp>
      <p:pic>
        <p:nvPicPr>
          <p:cNvPr id="5" name="Picture 4"/>
          <p:cNvPicPr>
            <a:picLocks noChangeAspect="1"/>
          </p:cNvPicPr>
          <p:nvPr/>
        </p:nvPicPr>
        <p:blipFill>
          <a:blip r:embed="rId2"/>
          <a:stretch>
            <a:fillRect/>
          </a:stretch>
        </p:blipFill>
        <p:spPr>
          <a:xfrm>
            <a:off x="-360395" y="711200"/>
            <a:ext cx="9504395" cy="3349262"/>
          </a:xfrm>
          <a:prstGeom prst="rect">
            <a:avLst/>
          </a:prstGeom>
        </p:spPr>
      </p:pic>
      <p:pic>
        <p:nvPicPr>
          <p:cNvPr id="6" name="Picture 5"/>
          <p:cNvPicPr>
            <a:picLocks noChangeAspect="1"/>
          </p:cNvPicPr>
          <p:nvPr/>
        </p:nvPicPr>
        <p:blipFill>
          <a:blip r:embed="rId3"/>
          <a:stretch>
            <a:fillRect/>
          </a:stretch>
        </p:blipFill>
        <p:spPr>
          <a:xfrm>
            <a:off x="3429000" y="2698006"/>
            <a:ext cx="1828800" cy="2724912"/>
          </a:xfrm>
          <a:prstGeom prst="rect">
            <a:avLst/>
          </a:prstGeom>
          <a:ln w="28575" cmpd="sng">
            <a:solidFill>
              <a:srgbClr val="000000"/>
            </a:solidFill>
          </a:ln>
        </p:spPr>
      </p:pic>
      <p:pic>
        <p:nvPicPr>
          <p:cNvPr id="7" name="Picture 6"/>
          <p:cNvPicPr>
            <a:picLocks noChangeAspect="1"/>
          </p:cNvPicPr>
          <p:nvPr/>
        </p:nvPicPr>
        <p:blipFill>
          <a:blip r:embed="rId4"/>
          <a:stretch>
            <a:fillRect/>
          </a:stretch>
        </p:blipFill>
        <p:spPr>
          <a:xfrm>
            <a:off x="5549900" y="2698006"/>
            <a:ext cx="1769423" cy="2724912"/>
          </a:xfrm>
          <a:prstGeom prst="rect">
            <a:avLst/>
          </a:prstGeom>
          <a:ln w="28575" cmpd="sng">
            <a:solidFill>
              <a:srgbClr val="000000"/>
            </a:solidFill>
          </a:ln>
        </p:spPr>
      </p:pic>
      <p:sp>
        <p:nvSpPr>
          <p:cNvPr id="8" name="TextBox 7"/>
          <p:cNvSpPr txBox="1"/>
          <p:nvPr/>
        </p:nvSpPr>
        <p:spPr>
          <a:xfrm>
            <a:off x="3429000" y="5423968"/>
            <a:ext cx="1828800" cy="369332"/>
          </a:xfrm>
          <a:prstGeom prst="rect">
            <a:avLst/>
          </a:prstGeom>
          <a:noFill/>
        </p:spPr>
        <p:txBody>
          <a:bodyPr wrap="square" rtlCol="0">
            <a:spAutoFit/>
          </a:bodyPr>
          <a:lstStyle/>
          <a:p>
            <a:pPr algn="ctr"/>
            <a:r>
              <a:rPr lang="en-US" b="1" dirty="0" smtClean="0"/>
              <a:t>Gary </a:t>
            </a:r>
            <a:r>
              <a:rPr lang="en-US" b="1" dirty="0" err="1" smtClean="0"/>
              <a:t>Lupyan</a:t>
            </a:r>
            <a:endParaRPr lang="en-US" b="1" dirty="0"/>
          </a:p>
        </p:txBody>
      </p:sp>
      <p:sp>
        <p:nvSpPr>
          <p:cNvPr id="10" name="TextBox 9"/>
          <p:cNvSpPr txBox="1"/>
          <p:nvPr/>
        </p:nvSpPr>
        <p:spPr>
          <a:xfrm>
            <a:off x="5549900" y="5423968"/>
            <a:ext cx="1828800" cy="369332"/>
          </a:xfrm>
          <a:prstGeom prst="rect">
            <a:avLst/>
          </a:prstGeom>
          <a:noFill/>
        </p:spPr>
        <p:txBody>
          <a:bodyPr wrap="square" rtlCol="0">
            <a:spAutoFit/>
          </a:bodyPr>
          <a:lstStyle/>
          <a:p>
            <a:pPr algn="ctr"/>
            <a:r>
              <a:rPr lang="en-US" b="1" dirty="0" smtClean="0"/>
              <a:t>Rick Dale</a:t>
            </a:r>
            <a:endParaRPr lang="en-US" b="1" dirty="0"/>
          </a:p>
        </p:txBody>
      </p:sp>
      <p:sp>
        <p:nvSpPr>
          <p:cNvPr id="12" name="TextBox 11"/>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spTree>
    <p:extLst>
      <p:ext uri="{BB962C8B-B14F-4D97-AF65-F5344CB8AC3E}">
        <p14:creationId xmlns:p14="http://schemas.microsoft.com/office/powerpoint/2010/main" val="7889697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92879" y="1432796"/>
            <a:ext cx="5966921" cy="4675243"/>
          </a:xfrm>
          <a:prstGeom prst="rect">
            <a:avLst/>
          </a:prstGeom>
          <a:ln w="28575" cmpd="sng">
            <a:solidFill>
              <a:srgbClr val="000000"/>
            </a:solidFill>
          </a:ln>
        </p:spPr>
      </p:pic>
      <p:pic>
        <p:nvPicPr>
          <p:cNvPr id="4" name="Picture 3"/>
          <p:cNvPicPr>
            <a:picLocks noChangeAspect="1"/>
          </p:cNvPicPr>
          <p:nvPr/>
        </p:nvPicPr>
        <p:blipFill>
          <a:blip r:embed="rId3"/>
          <a:stretch>
            <a:fillRect/>
          </a:stretch>
        </p:blipFill>
        <p:spPr>
          <a:xfrm>
            <a:off x="584200" y="1986806"/>
            <a:ext cx="2374900" cy="3431936"/>
          </a:xfrm>
          <a:prstGeom prst="rect">
            <a:avLst/>
          </a:prstGeom>
          <a:ln w="28575" cmpd="sng">
            <a:solidFill>
              <a:srgbClr val="000000"/>
            </a:solidFill>
          </a:ln>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Lupyan</a:t>
            </a:r>
            <a:r>
              <a:rPr lang="en-US" b="1" dirty="0" smtClean="0">
                <a:solidFill>
                  <a:srgbClr val="948A54"/>
                </a:solidFill>
              </a:rPr>
              <a:t> &amp; Dale (2010):</a:t>
            </a:r>
          </a:p>
          <a:p>
            <a:pPr algn="l"/>
            <a:r>
              <a:rPr lang="en-US" b="1" dirty="0" smtClean="0">
                <a:solidFill>
                  <a:srgbClr val="948A54"/>
                </a:solidFill>
              </a:rPr>
              <a:t>Sample</a:t>
            </a:r>
            <a:endParaRPr lang="en-US" b="1" dirty="0">
              <a:solidFill>
                <a:srgbClr val="948A54"/>
              </a:solidFill>
            </a:endParaRPr>
          </a:p>
        </p:txBody>
      </p:sp>
      <p:sp>
        <p:nvSpPr>
          <p:cNvPr id="7" name="TextBox 6"/>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spTree>
    <p:extLst>
      <p:ext uri="{BB962C8B-B14F-4D97-AF65-F5344CB8AC3E}">
        <p14:creationId xmlns:p14="http://schemas.microsoft.com/office/powerpoint/2010/main" val="32689619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592879" y="1432796"/>
            <a:ext cx="5966921" cy="4675243"/>
          </a:xfrm>
          <a:prstGeom prst="rect">
            <a:avLst/>
          </a:prstGeom>
          <a:ln w="28575" cmpd="sng">
            <a:solidFill>
              <a:srgbClr val="000000"/>
            </a:solidFill>
          </a:ln>
        </p:spPr>
      </p:pic>
      <p:pic>
        <p:nvPicPr>
          <p:cNvPr id="4" name="Picture 3"/>
          <p:cNvPicPr>
            <a:picLocks noChangeAspect="1"/>
          </p:cNvPicPr>
          <p:nvPr/>
        </p:nvPicPr>
        <p:blipFill>
          <a:blip r:embed="rId3"/>
          <a:stretch>
            <a:fillRect/>
          </a:stretch>
        </p:blipFill>
        <p:spPr>
          <a:xfrm>
            <a:off x="584200" y="1986806"/>
            <a:ext cx="2374900" cy="3431936"/>
          </a:xfrm>
          <a:prstGeom prst="rect">
            <a:avLst/>
          </a:prstGeom>
          <a:ln w="28575" cmpd="sng">
            <a:solidFill>
              <a:srgbClr val="000000"/>
            </a:solidFill>
          </a:ln>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Lupyan</a:t>
            </a:r>
            <a:r>
              <a:rPr lang="en-US" b="1" dirty="0">
                <a:solidFill>
                  <a:srgbClr val="948A54"/>
                </a:solidFill>
              </a:rPr>
              <a:t> &amp; Dale (2010):</a:t>
            </a:r>
          </a:p>
          <a:p>
            <a:pPr algn="l"/>
            <a:r>
              <a:rPr lang="en-US" b="1" dirty="0">
                <a:solidFill>
                  <a:srgbClr val="948A54"/>
                </a:solidFill>
              </a:rPr>
              <a:t>Sample</a:t>
            </a:r>
          </a:p>
        </p:txBody>
      </p:sp>
      <p:sp>
        <p:nvSpPr>
          <p:cNvPr id="7" name="TextBox 6"/>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pic>
        <p:nvPicPr>
          <p:cNvPr id="2" name="Picture 1"/>
          <p:cNvPicPr>
            <a:picLocks noChangeAspect="1"/>
          </p:cNvPicPr>
          <p:nvPr/>
        </p:nvPicPr>
        <p:blipFill>
          <a:blip r:embed="rId4"/>
          <a:stretch>
            <a:fillRect/>
          </a:stretch>
        </p:blipFill>
        <p:spPr>
          <a:xfrm>
            <a:off x="4572000" y="4711700"/>
            <a:ext cx="4191000" cy="1054100"/>
          </a:xfrm>
          <a:prstGeom prst="rect">
            <a:avLst/>
          </a:prstGeom>
          <a:ln w="28575" cmpd="sng">
            <a:solidFill>
              <a:srgbClr val="000000"/>
            </a:solidFill>
          </a:ln>
        </p:spPr>
      </p:pic>
    </p:spTree>
    <p:extLst>
      <p:ext uri="{BB962C8B-B14F-4D97-AF65-F5344CB8AC3E}">
        <p14:creationId xmlns:p14="http://schemas.microsoft.com/office/powerpoint/2010/main" val="371799998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9650" y="2284314"/>
            <a:ext cx="2730500" cy="2070100"/>
          </a:xfrm>
          <a:prstGeom prst="rect">
            <a:avLst/>
          </a:prstGeom>
        </p:spPr>
      </p:pic>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Lupyan</a:t>
            </a:r>
            <a:r>
              <a:rPr lang="en-US" b="1" dirty="0">
                <a:solidFill>
                  <a:srgbClr val="948A54"/>
                </a:solidFill>
              </a:rPr>
              <a:t> &amp; Dale (2010):</a:t>
            </a:r>
          </a:p>
          <a:p>
            <a:pPr algn="l"/>
            <a:r>
              <a:rPr lang="en-US" b="1" dirty="0" smtClean="0">
                <a:solidFill>
                  <a:srgbClr val="948A54"/>
                </a:solidFill>
              </a:rPr>
              <a:t>Operationalization of contact</a:t>
            </a:r>
            <a:endParaRPr lang="en-US" b="1" dirty="0">
              <a:solidFill>
                <a:srgbClr val="948A54"/>
              </a:solidFill>
            </a:endParaRPr>
          </a:p>
        </p:txBody>
      </p:sp>
      <p:sp>
        <p:nvSpPr>
          <p:cNvPr id="2" name="TextBox 1"/>
          <p:cNvSpPr txBox="1"/>
          <p:nvPr/>
        </p:nvSpPr>
        <p:spPr>
          <a:xfrm>
            <a:off x="3962400" y="2843332"/>
            <a:ext cx="4279900" cy="1200329"/>
          </a:xfrm>
          <a:prstGeom prst="rect">
            <a:avLst/>
          </a:prstGeom>
          <a:noFill/>
        </p:spPr>
        <p:txBody>
          <a:bodyPr wrap="square" rtlCol="0">
            <a:spAutoFit/>
          </a:bodyPr>
          <a:lstStyle/>
          <a:p>
            <a:pPr algn="ctr"/>
            <a:r>
              <a:rPr lang="en-US" sz="3600" b="1" dirty="0" smtClean="0"/>
              <a:t>= a proxy for language contact</a:t>
            </a:r>
            <a:endParaRPr lang="en-US" sz="3600" b="1" dirty="0"/>
          </a:p>
        </p:txBody>
      </p:sp>
      <p:sp>
        <p:nvSpPr>
          <p:cNvPr id="8" name="TextBox 7"/>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spTree>
    <p:extLst>
      <p:ext uri="{BB962C8B-B14F-4D97-AF65-F5344CB8AC3E}">
        <p14:creationId xmlns:p14="http://schemas.microsoft.com/office/powerpoint/2010/main" val="225726019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524000" y="1707662"/>
            <a:ext cx="2832100" cy="2832100"/>
          </a:xfrm>
          <a:prstGeom prst="rect">
            <a:avLst/>
          </a:prstGeom>
        </p:spPr>
      </p:pic>
      <p:pic>
        <p:nvPicPr>
          <p:cNvPr id="11" name="Picture 10"/>
          <p:cNvPicPr>
            <a:picLocks noChangeAspect="1"/>
          </p:cNvPicPr>
          <p:nvPr/>
        </p:nvPicPr>
        <p:blipFill>
          <a:blip r:embed="rId3"/>
          <a:stretch>
            <a:fillRect/>
          </a:stretch>
        </p:blipFill>
        <p:spPr>
          <a:xfrm>
            <a:off x="2523913" y="3218962"/>
            <a:ext cx="1832187" cy="2498436"/>
          </a:xfrm>
          <a:prstGeom prst="rect">
            <a:avLst/>
          </a:prstGeom>
        </p:spPr>
      </p:pic>
      <p:pic>
        <p:nvPicPr>
          <p:cNvPr id="12" name="Picture 11"/>
          <p:cNvPicPr>
            <a:picLocks noChangeAspect="1"/>
          </p:cNvPicPr>
          <p:nvPr/>
        </p:nvPicPr>
        <p:blipFill>
          <a:blip r:embed="rId4"/>
          <a:stretch>
            <a:fillRect/>
          </a:stretch>
        </p:blipFill>
        <p:spPr>
          <a:xfrm>
            <a:off x="5283200" y="1733062"/>
            <a:ext cx="1934019" cy="2908300"/>
          </a:xfrm>
          <a:prstGeom prst="rect">
            <a:avLst/>
          </a:prstGeom>
        </p:spPr>
      </p:pic>
      <p:pic>
        <p:nvPicPr>
          <p:cNvPr id="13" name="Picture 12"/>
          <p:cNvPicPr>
            <a:picLocks noChangeAspect="1"/>
          </p:cNvPicPr>
          <p:nvPr/>
        </p:nvPicPr>
        <p:blipFill>
          <a:blip r:embed="rId5"/>
          <a:stretch>
            <a:fillRect/>
          </a:stretch>
        </p:blipFill>
        <p:spPr>
          <a:xfrm>
            <a:off x="5765801" y="3034812"/>
            <a:ext cx="1676400" cy="2715769"/>
          </a:xfrm>
          <a:prstGeom prst="rect">
            <a:avLst/>
          </a:prstGeom>
        </p:spPr>
      </p:pic>
      <p:sp>
        <p:nvSpPr>
          <p:cNvPr id="14" name="Title 1"/>
          <p:cNvSpPr txBox="1">
            <a:spLocks/>
          </p:cNvSpPr>
          <p:nvPr/>
        </p:nvSpPr>
        <p:spPr>
          <a:xfrm>
            <a:off x="1905000" y="5710558"/>
            <a:ext cx="2463800" cy="740553"/>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solidFill>
                  <a:srgbClr val="000000"/>
                </a:solidFill>
                <a:latin typeface="Calibri" pitchFamily="34" charset="0"/>
                <a:ea typeface="Verdana" pitchFamily="34" charset="0"/>
                <a:cs typeface="Calibri" pitchFamily="34" charset="0"/>
              </a:rPr>
              <a:t>John McWhorter</a:t>
            </a:r>
            <a:endParaRPr lang="en-US" sz="2400" b="1" dirty="0">
              <a:solidFill>
                <a:srgbClr val="000000"/>
              </a:solidFill>
              <a:latin typeface="Calibri" pitchFamily="34" charset="0"/>
              <a:ea typeface="Verdana" pitchFamily="34" charset="0"/>
              <a:cs typeface="Calibri" pitchFamily="34" charset="0"/>
            </a:endParaRPr>
          </a:p>
        </p:txBody>
      </p:sp>
      <p:sp>
        <p:nvSpPr>
          <p:cNvPr id="15" name="Title 1"/>
          <p:cNvSpPr txBox="1">
            <a:spLocks/>
          </p:cNvSpPr>
          <p:nvPr/>
        </p:nvSpPr>
        <p:spPr>
          <a:xfrm>
            <a:off x="5092700" y="5710558"/>
            <a:ext cx="2463800" cy="740553"/>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smtClean="0">
                <a:solidFill>
                  <a:srgbClr val="000000"/>
                </a:solidFill>
                <a:latin typeface="Calibri" pitchFamily="34" charset="0"/>
                <a:ea typeface="Verdana" pitchFamily="34" charset="0"/>
                <a:cs typeface="Calibri" pitchFamily="34" charset="0"/>
              </a:rPr>
              <a:t>Peter </a:t>
            </a:r>
            <a:r>
              <a:rPr lang="en-US" sz="2400" b="1" dirty="0" err="1" smtClean="0">
                <a:solidFill>
                  <a:srgbClr val="000000"/>
                </a:solidFill>
                <a:latin typeface="Calibri" pitchFamily="34" charset="0"/>
                <a:ea typeface="Verdana" pitchFamily="34" charset="0"/>
                <a:cs typeface="Calibri" pitchFamily="34" charset="0"/>
              </a:rPr>
              <a:t>Trudgill</a:t>
            </a:r>
            <a:endParaRPr lang="en-US" sz="2400" b="1" dirty="0">
              <a:solidFill>
                <a:srgbClr val="000000"/>
              </a:solidFill>
              <a:latin typeface="Calibri" pitchFamily="34" charset="0"/>
              <a:ea typeface="Verdana" pitchFamily="34" charset="0"/>
              <a:cs typeface="Calibri" pitchFamily="34" charset="0"/>
            </a:endParaRPr>
          </a:p>
        </p:txBody>
      </p:sp>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Social structure and language structure</a:t>
            </a:r>
            <a:endParaRPr lang="en-US" b="1" dirty="0">
              <a:solidFill>
                <a:srgbClr val="948A54"/>
              </a:solidFill>
            </a:endParaRPr>
          </a:p>
        </p:txBody>
      </p:sp>
    </p:spTree>
    <p:extLst>
      <p:ext uri="{BB962C8B-B14F-4D97-AF65-F5344CB8AC3E}">
        <p14:creationId xmlns:p14="http://schemas.microsoft.com/office/powerpoint/2010/main" val="3221930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Possible relationships of </a:t>
            </a:r>
            <a:br>
              <a:rPr lang="en-US" dirty="0" smtClean="0"/>
            </a:br>
            <a:r>
              <a:rPr lang="en-US" i="1" dirty="0" smtClean="0"/>
              <a:t>independent </a:t>
            </a:r>
            <a:r>
              <a:rPr lang="en-US" dirty="0" smtClean="0"/>
              <a:t>to </a:t>
            </a:r>
            <a:r>
              <a:rPr lang="en-US" i="1" dirty="0" smtClean="0"/>
              <a:t>dependent </a:t>
            </a:r>
            <a:r>
              <a:rPr lang="en-US" dirty="0" smtClean="0"/>
              <a:t>measure</a:t>
            </a:r>
            <a:endParaRPr lang="en-US" i="1" dirty="0"/>
          </a:p>
        </p:txBody>
      </p:sp>
      <p:sp>
        <p:nvSpPr>
          <p:cNvPr id="3" name="Content Placeholder 2"/>
          <p:cNvSpPr>
            <a:spLocks noGrp="1"/>
          </p:cNvSpPr>
          <p:nvPr>
            <p:ph idx="1"/>
          </p:nvPr>
        </p:nvSpPr>
        <p:spPr>
          <a:xfrm>
            <a:off x="457200" y="1600200"/>
            <a:ext cx="3917807" cy="5257800"/>
          </a:xfrm>
        </p:spPr>
        <p:txBody>
          <a:bodyPr>
            <a:normAutofit fontScale="85000" lnSpcReduction="20000"/>
          </a:bodyPr>
          <a:lstStyle/>
          <a:p>
            <a:pPr marL="0" indent="0">
              <a:buNone/>
            </a:pPr>
            <a:r>
              <a:rPr lang="en-US" dirty="0"/>
              <a:t>4</a:t>
            </a:r>
            <a:r>
              <a:rPr lang="en-US" dirty="0" smtClean="0"/>
              <a:t>. Shared cause</a:t>
            </a:r>
          </a:p>
          <a:p>
            <a:r>
              <a:rPr lang="en-US" dirty="0" smtClean="0"/>
              <a:t>Properties:</a:t>
            </a:r>
          </a:p>
          <a:p>
            <a:pPr lvl="1"/>
            <a:r>
              <a:rPr lang="en-US" dirty="0" smtClean="0"/>
              <a:t>Direct causal theory more often difficult to articulate – which can be a clue… </a:t>
            </a:r>
          </a:p>
          <a:p>
            <a:pPr lvl="1"/>
            <a:r>
              <a:rPr lang="en-US" dirty="0" smtClean="0"/>
              <a:t>Positing joint cause can help generate new hypotheses about direct causes.</a:t>
            </a:r>
          </a:p>
          <a:p>
            <a:r>
              <a:rPr lang="en-US" dirty="0" smtClean="0"/>
              <a:t>Example: </a:t>
            </a:r>
          </a:p>
          <a:p>
            <a:pPr lvl="1"/>
            <a:r>
              <a:rPr lang="en-US" dirty="0" smtClean="0"/>
              <a:t>correlation between population size and grammatical complexity </a:t>
            </a:r>
            <a:r>
              <a:rPr lang="en-US" sz="2400" dirty="0" smtClean="0"/>
              <a:t>(</a:t>
            </a:r>
            <a:r>
              <a:rPr lang="en-US" sz="2400" dirty="0" err="1" smtClean="0"/>
              <a:t>Lupyan</a:t>
            </a:r>
            <a:r>
              <a:rPr lang="en-US" sz="2400" dirty="0" smtClean="0"/>
              <a:t> &amp; Dale 2010)</a:t>
            </a:r>
            <a:r>
              <a:rPr lang="en-US" dirty="0" smtClean="0"/>
              <a:t>  </a:t>
            </a:r>
          </a:p>
          <a:p>
            <a:pPr lvl="1"/>
            <a:endParaRPr lang="en-US" dirty="0" smtClean="0"/>
          </a:p>
          <a:p>
            <a:pPr lvl="1"/>
            <a:endParaRPr lang="en-US" dirty="0" smtClean="0"/>
          </a:p>
          <a:p>
            <a:pPr lvl="1"/>
            <a:endParaRPr lang="en-US" dirty="0" smtClean="0"/>
          </a:p>
          <a:p>
            <a:pPr lvl="1"/>
            <a:endParaRPr lang="en-US" dirty="0"/>
          </a:p>
        </p:txBody>
      </p:sp>
      <p:sp>
        <p:nvSpPr>
          <p:cNvPr id="5" name="Rectangle 4"/>
          <p:cNvSpPr/>
          <p:nvPr/>
        </p:nvSpPr>
        <p:spPr>
          <a:xfrm>
            <a:off x="4381462" y="4588126"/>
            <a:ext cx="2219495" cy="1109134"/>
          </a:xfrm>
          <a:prstGeom prst="rect">
            <a:avLst/>
          </a:prstGeom>
          <a:solidFill>
            <a:schemeClr val="accent2">
              <a:lumMod val="40000"/>
              <a:lumOff val="60000"/>
            </a:schemeClr>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Dependent </a:t>
            </a:r>
          </a:p>
          <a:p>
            <a:pPr algn="ctr"/>
            <a:r>
              <a:rPr lang="en-US" sz="3000" dirty="0" smtClean="0">
                <a:solidFill>
                  <a:schemeClr val="tx1"/>
                </a:solidFill>
              </a:rPr>
              <a:t>measure</a:t>
            </a:r>
            <a:endParaRPr lang="en-US" sz="3000" dirty="0">
              <a:solidFill>
                <a:schemeClr val="tx1"/>
              </a:solidFill>
            </a:endParaRPr>
          </a:p>
        </p:txBody>
      </p:sp>
      <p:sp>
        <p:nvSpPr>
          <p:cNvPr id="6" name="Oval 5"/>
          <p:cNvSpPr/>
          <p:nvPr/>
        </p:nvSpPr>
        <p:spPr>
          <a:xfrm>
            <a:off x="6012907" y="3111169"/>
            <a:ext cx="3019778" cy="1382889"/>
          </a:xfrm>
          <a:prstGeom prst="ellipse">
            <a:avLst/>
          </a:prstGeom>
          <a:solidFill>
            <a:srgbClr val="8EB4E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00"/>
                </a:solidFill>
              </a:rPr>
              <a:t>Independent measure</a:t>
            </a:r>
            <a:endParaRPr lang="en-US" sz="2800" dirty="0">
              <a:solidFill>
                <a:srgbClr val="000000"/>
              </a:solidFill>
            </a:endParaRPr>
          </a:p>
        </p:txBody>
      </p:sp>
      <p:cxnSp>
        <p:nvCxnSpPr>
          <p:cNvPr id="8" name="Straight Arrow Connector 7"/>
          <p:cNvCxnSpPr/>
          <p:nvPr/>
        </p:nvCxnSpPr>
        <p:spPr>
          <a:xfrm>
            <a:off x="7384837" y="2351067"/>
            <a:ext cx="0" cy="595483"/>
          </a:xfrm>
          <a:prstGeom prst="straightConnector1">
            <a:avLst/>
          </a:prstGeom>
          <a:ln w="762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rot="20659193">
            <a:off x="5198259" y="2719359"/>
            <a:ext cx="916416" cy="1355919"/>
            <a:chOff x="5198259" y="2390121"/>
            <a:chExt cx="916416" cy="1355919"/>
          </a:xfrm>
        </p:grpSpPr>
        <p:cxnSp>
          <p:nvCxnSpPr>
            <p:cNvPr id="9" name="Straight Arrow Connector 8"/>
            <p:cNvCxnSpPr/>
            <p:nvPr/>
          </p:nvCxnSpPr>
          <p:spPr>
            <a:xfrm flipH="1">
              <a:off x="5198259" y="3150557"/>
              <a:ext cx="381100" cy="595483"/>
            </a:xfrm>
            <a:prstGeom prst="straightConnector1">
              <a:avLst/>
            </a:prstGeom>
            <a:ln w="762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5697895" y="2390121"/>
              <a:ext cx="416780" cy="595483"/>
            </a:xfrm>
            <a:prstGeom prst="straightConnector1">
              <a:avLst/>
            </a:prstGeom>
            <a:ln w="76200" cmpd="sng">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 name="Rounded Rectangle 3"/>
          <p:cNvSpPr/>
          <p:nvPr/>
        </p:nvSpPr>
        <p:spPr>
          <a:xfrm>
            <a:off x="5415631" y="1600200"/>
            <a:ext cx="2667174" cy="586835"/>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i="1" dirty="0" smtClean="0">
                <a:solidFill>
                  <a:srgbClr val="000000"/>
                </a:solidFill>
              </a:rPr>
              <a:t>something else </a:t>
            </a:r>
            <a:endParaRPr lang="en-US" sz="2800" i="1" dirty="0">
              <a:solidFill>
                <a:srgbClr val="000000"/>
              </a:solidFill>
            </a:endParaRPr>
          </a:p>
        </p:txBody>
      </p:sp>
    </p:spTree>
    <p:extLst>
      <p:ext uri="{BB962C8B-B14F-4D97-AF65-F5344CB8AC3E}">
        <p14:creationId xmlns:p14="http://schemas.microsoft.com/office/powerpoint/2010/main" val="379150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79600" y="1702352"/>
            <a:ext cx="5067300" cy="4406348"/>
          </a:xfrm>
          <a:prstGeom prst="rect">
            <a:avLst/>
          </a:prstGeom>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Lupyan</a:t>
            </a:r>
            <a:r>
              <a:rPr lang="en-US" b="1" dirty="0" smtClean="0">
                <a:solidFill>
                  <a:srgbClr val="948A54"/>
                </a:solidFill>
              </a:rPr>
              <a:t> &amp; Dale (2010): Results</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cxnSp>
        <p:nvCxnSpPr>
          <p:cNvPr id="3" name="Straight Arrow Connector 2"/>
          <p:cNvCxnSpPr/>
          <p:nvPr/>
        </p:nvCxnSpPr>
        <p:spPr>
          <a:xfrm flipH="1" flipV="1">
            <a:off x="6527800" y="4673600"/>
            <a:ext cx="1104900" cy="406400"/>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7226300" y="5016500"/>
            <a:ext cx="1651000" cy="584776"/>
          </a:xfrm>
          <a:prstGeom prst="rect">
            <a:avLst/>
          </a:prstGeom>
          <a:noFill/>
        </p:spPr>
        <p:txBody>
          <a:bodyPr wrap="square" rtlCol="0">
            <a:spAutoFit/>
          </a:bodyPr>
          <a:lstStyle/>
          <a:p>
            <a:r>
              <a:rPr lang="en-US" sz="3200" b="1" dirty="0" smtClean="0"/>
              <a:t>English</a:t>
            </a:r>
            <a:endParaRPr lang="en-US" sz="3200" b="1" dirty="0"/>
          </a:p>
        </p:txBody>
      </p:sp>
      <p:cxnSp>
        <p:nvCxnSpPr>
          <p:cNvPr id="8" name="Straight Arrow Connector 7"/>
          <p:cNvCxnSpPr/>
          <p:nvPr/>
        </p:nvCxnSpPr>
        <p:spPr>
          <a:xfrm flipV="1">
            <a:off x="2578100" y="4724400"/>
            <a:ext cx="1219200" cy="584200"/>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270000" y="5130800"/>
            <a:ext cx="1651000" cy="584776"/>
          </a:xfrm>
          <a:prstGeom prst="rect">
            <a:avLst/>
          </a:prstGeom>
          <a:noFill/>
        </p:spPr>
        <p:txBody>
          <a:bodyPr wrap="square" rtlCol="0">
            <a:spAutoFit/>
          </a:bodyPr>
          <a:lstStyle/>
          <a:p>
            <a:r>
              <a:rPr lang="en-US" sz="3200" b="1" dirty="0" smtClean="0"/>
              <a:t>French</a:t>
            </a:r>
            <a:endParaRPr lang="en-US" sz="3200" b="1" dirty="0"/>
          </a:p>
        </p:txBody>
      </p:sp>
      <p:sp>
        <p:nvSpPr>
          <p:cNvPr id="11" name="Rounded Rectangle 10"/>
          <p:cNvSpPr/>
          <p:nvPr/>
        </p:nvSpPr>
        <p:spPr>
          <a:xfrm>
            <a:off x="457200" y="2705100"/>
            <a:ext cx="3340100" cy="571500"/>
          </a:xfrm>
          <a:prstGeom prst="roundRect">
            <a:avLst/>
          </a:prstGeom>
          <a:solidFill>
            <a:schemeClr val="accent6">
              <a:lumMod val="60000"/>
              <a:lumOff val="40000"/>
            </a:schemeClr>
          </a:solidFill>
          <a:ln>
            <a:solidFill>
              <a:srgbClr val="000000"/>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i="1" dirty="0" smtClean="0"/>
              <a:t>Il fait </a:t>
            </a:r>
            <a:r>
              <a:rPr lang="en-US" sz="2400" b="1" i="1" dirty="0" err="1" smtClean="0"/>
              <a:t>froid</a:t>
            </a:r>
            <a:r>
              <a:rPr lang="en-US" sz="2400" b="1" i="1" dirty="0" smtClean="0"/>
              <a:t> </a:t>
            </a:r>
            <a:r>
              <a:rPr lang="en-US" sz="2400" b="1" i="1" dirty="0" err="1" smtClean="0"/>
              <a:t>aujourd’hui</a:t>
            </a:r>
            <a:r>
              <a:rPr lang="en-US" sz="2400" b="1" i="1" dirty="0" smtClean="0"/>
              <a:t>.</a:t>
            </a:r>
            <a:endParaRPr lang="en-US" sz="2400" b="1" i="1" dirty="0"/>
          </a:p>
        </p:txBody>
      </p:sp>
      <p:sp>
        <p:nvSpPr>
          <p:cNvPr id="12" name="Rounded Rectangle 11"/>
          <p:cNvSpPr/>
          <p:nvPr/>
        </p:nvSpPr>
        <p:spPr>
          <a:xfrm>
            <a:off x="431800" y="3416300"/>
            <a:ext cx="3340100" cy="571500"/>
          </a:xfrm>
          <a:prstGeom prst="roundRect">
            <a:avLst/>
          </a:prstGeom>
          <a:solidFill>
            <a:schemeClr val="accent6">
              <a:lumMod val="60000"/>
              <a:lumOff val="40000"/>
            </a:schemeClr>
          </a:solidFill>
          <a:ln>
            <a:solidFill>
              <a:srgbClr val="000000"/>
            </a:solidFill>
          </a:ln>
          <a:effectLst/>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b="1" i="1" dirty="0" smtClean="0"/>
              <a:t>Il </a:t>
            </a:r>
            <a:r>
              <a:rPr lang="en-US" sz="2400" b="1" i="1" dirty="0" err="1" smtClean="0"/>
              <a:t>fera</a:t>
            </a:r>
            <a:r>
              <a:rPr lang="en-US" sz="2400" b="1" i="1" dirty="0" smtClean="0"/>
              <a:t> </a:t>
            </a:r>
            <a:r>
              <a:rPr lang="en-US" sz="2400" b="1" i="1" dirty="0" err="1" smtClean="0"/>
              <a:t>froid</a:t>
            </a:r>
            <a:r>
              <a:rPr lang="en-US" sz="2400" b="1" i="1" dirty="0" smtClean="0"/>
              <a:t> </a:t>
            </a:r>
            <a:r>
              <a:rPr lang="en-US" sz="2400" b="1" i="1" dirty="0" err="1" smtClean="0"/>
              <a:t>demain</a:t>
            </a:r>
            <a:r>
              <a:rPr lang="en-US" sz="2400" b="1" i="1" dirty="0" smtClean="0"/>
              <a:t>.</a:t>
            </a:r>
            <a:endParaRPr lang="en-US" sz="2400" b="1" i="1" dirty="0"/>
          </a:p>
        </p:txBody>
      </p:sp>
      <p:sp>
        <p:nvSpPr>
          <p:cNvPr id="13" name="TextBox 12"/>
          <p:cNvSpPr txBox="1"/>
          <p:nvPr/>
        </p:nvSpPr>
        <p:spPr>
          <a:xfrm>
            <a:off x="431800" y="1333020"/>
            <a:ext cx="5791200" cy="369332"/>
          </a:xfrm>
          <a:prstGeom prst="rect">
            <a:avLst/>
          </a:prstGeom>
          <a:noFill/>
        </p:spPr>
        <p:txBody>
          <a:bodyPr wrap="square" rtlCol="0">
            <a:spAutoFit/>
          </a:bodyPr>
          <a:lstStyle/>
          <a:p>
            <a:r>
              <a:rPr lang="pl-PL" b="1" dirty="0"/>
              <a:t>http://</a:t>
            </a:r>
            <a:r>
              <a:rPr lang="pl-PL" b="1" dirty="0" err="1"/>
              <a:t>wals.info</a:t>
            </a:r>
            <a:r>
              <a:rPr lang="pl-PL" b="1" dirty="0"/>
              <a:t>/</a:t>
            </a:r>
            <a:r>
              <a:rPr lang="pl-PL" b="1" dirty="0" err="1"/>
              <a:t>feature</a:t>
            </a:r>
            <a:r>
              <a:rPr lang="pl-PL" b="1" dirty="0"/>
              <a:t>/67A#2/30.1/148.2</a:t>
            </a:r>
            <a:endParaRPr lang="en-US" b="1" dirty="0"/>
          </a:p>
        </p:txBody>
      </p:sp>
    </p:spTree>
    <p:extLst>
      <p:ext uri="{BB962C8B-B14F-4D97-AF65-F5344CB8AC3E}">
        <p14:creationId xmlns:p14="http://schemas.microsoft.com/office/powerpoint/2010/main" val="1045654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6200" y="0"/>
            <a:ext cx="6438495" cy="6858000"/>
          </a:xfrm>
          <a:prstGeom prst="rect">
            <a:avLst/>
          </a:prstGeom>
        </p:spPr>
      </p:pic>
    </p:spTree>
    <p:extLst>
      <p:ext uri="{BB962C8B-B14F-4D97-AF65-F5344CB8AC3E}">
        <p14:creationId xmlns:p14="http://schemas.microsoft.com/office/powerpoint/2010/main" val="208411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5700" y="1457360"/>
            <a:ext cx="6743700" cy="45878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Lupyan</a:t>
            </a:r>
            <a:r>
              <a:rPr lang="en-US" b="1" dirty="0" smtClean="0">
                <a:solidFill>
                  <a:srgbClr val="948A54"/>
                </a:solidFill>
              </a:rPr>
              <a:t> &amp; Dale (2010):</a:t>
            </a:r>
          </a:p>
          <a:p>
            <a:pPr algn="l"/>
            <a:r>
              <a:rPr lang="en-US" b="1" dirty="0" smtClean="0">
                <a:solidFill>
                  <a:srgbClr val="948A54"/>
                </a:solidFill>
              </a:rPr>
              <a:t>An overall complexity score</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spTree>
    <p:extLst>
      <p:ext uri="{BB962C8B-B14F-4D97-AF65-F5344CB8AC3E}">
        <p14:creationId xmlns:p14="http://schemas.microsoft.com/office/powerpoint/2010/main" val="37741262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Lupyan</a:t>
            </a:r>
            <a:r>
              <a:rPr lang="en-US" b="1" dirty="0" smtClean="0">
                <a:solidFill>
                  <a:srgbClr val="948A54"/>
                </a:solidFill>
              </a:rPr>
              <a:t> &amp; Dale (2010):</a:t>
            </a:r>
            <a:br>
              <a:rPr lang="en-US" b="1" dirty="0" smtClean="0">
                <a:solidFill>
                  <a:srgbClr val="948A54"/>
                </a:solidFill>
              </a:rPr>
            </a:br>
            <a:r>
              <a:rPr lang="en-US" b="1" dirty="0" smtClean="0">
                <a:solidFill>
                  <a:srgbClr val="948A54"/>
                </a:solidFill>
              </a:rPr>
              <a:t>By-family and by-area results</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1960168"/>
            <a:ext cx="8393706" cy="342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74575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Lupyan</a:t>
            </a:r>
            <a:r>
              <a:rPr lang="en-US" b="1" dirty="0" smtClean="0">
                <a:solidFill>
                  <a:srgbClr val="948A54"/>
                </a:solidFill>
              </a:rPr>
              <a:t> &amp; Dale (2010):</a:t>
            </a:r>
            <a:br>
              <a:rPr lang="en-US" b="1" dirty="0" smtClean="0">
                <a:solidFill>
                  <a:srgbClr val="948A54"/>
                </a:solidFill>
              </a:rPr>
            </a:br>
            <a:r>
              <a:rPr lang="en-US" b="1" dirty="0" smtClean="0">
                <a:solidFill>
                  <a:srgbClr val="948A54"/>
                </a:solidFill>
              </a:rPr>
              <a:t>Other ways to operationalize complexity</a:t>
            </a:r>
            <a:endParaRPr lang="en-US" b="1" dirty="0">
              <a:solidFill>
                <a:srgbClr val="948A54"/>
              </a:solidFill>
            </a:endParaRPr>
          </a:p>
        </p:txBody>
      </p:sp>
      <p:sp>
        <p:nvSpPr>
          <p:cNvPr id="5" name="TextBox 4"/>
          <p:cNvSpPr txBox="1"/>
          <p:nvPr/>
        </p:nvSpPr>
        <p:spPr>
          <a:xfrm>
            <a:off x="19622" y="6299993"/>
            <a:ext cx="9124378" cy="584776"/>
          </a:xfrm>
          <a:prstGeom prst="rect">
            <a:avLst/>
          </a:prstGeom>
          <a:noFill/>
        </p:spPr>
        <p:txBody>
          <a:bodyPr wrap="square" rtlCol="0">
            <a:spAutoFit/>
          </a:bodyPr>
          <a:lstStyle/>
          <a:p>
            <a:pPr algn="r"/>
            <a:r>
              <a:rPr lang="en-US" sz="1600" b="1" dirty="0" err="1"/>
              <a:t>Lupyan</a:t>
            </a:r>
            <a:r>
              <a:rPr lang="en-US" sz="1600" b="1" dirty="0"/>
              <a:t>, G., &amp; Dale, R. (2010). Language structure is partly determined by social </a:t>
            </a:r>
            <a:r>
              <a:rPr lang="en-US" sz="1600" b="1" dirty="0" smtClean="0"/>
              <a:t>structure.</a:t>
            </a:r>
          </a:p>
          <a:p>
            <a:pPr algn="r"/>
            <a:r>
              <a:rPr lang="en-US" sz="1600" b="1" i="1" dirty="0" err="1" smtClean="0"/>
              <a:t>PloS</a:t>
            </a:r>
            <a:r>
              <a:rPr lang="en-US" sz="1600" b="1" i="1" dirty="0" smtClean="0"/>
              <a:t> ONE</a:t>
            </a:r>
            <a:r>
              <a:rPr lang="en-US" sz="1600" b="1" dirty="0" smtClean="0"/>
              <a:t>, </a:t>
            </a:r>
            <a:r>
              <a:rPr lang="en-US" sz="1600" b="1" dirty="0"/>
              <a:t>5(1), e8559.</a:t>
            </a:r>
          </a:p>
        </p:txBody>
      </p:sp>
      <p:pic>
        <p:nvPicPr>
          <p:cNvPr id="6" name="Picture 5"/>
          <p:cNvPicPr>
            <a:picLocks noChangeAspect="1"/>
          </p:cNvPicPr>
          <p:nvPr/>
        </p:nvPicPr>
        <p:blipFill>
          <a:blip r:embed="rId3"/>
          <a:stretch>
            <a:fillRect/>
          </a:stretch>
        </p:blipFill>
        <p:spPr>
          <a:xfrm>
            <a:off x="1652314" y="2707164"/>
            <a:ext cx="1840843" cy="1840843"/>
          </a:xfrm>
          <a:prstGeom prst="rect">
            <a:avLst/>
          </a:prstGeom>
        </p:spPr>
      </p:pic>
      <p:sp>
        <p:nvSpPr>
          <p:cNvPr id="7" name="TextBox 6"/>
          <p:cNvSpPr txBox="1"/>
          <p:nvPr/>
        </p:nvSpPr>
        <p:spPr>
          <a:xfrm>
            <a:off x="3505200" y="2921000"/>
            <a:ext cx="1612900" cy="1631216"/>
          </a:xfrm>
          <a:prstGeom prst="rect">
            <a:avLst/>
          </a:prstGeom>
          <a:noFill/>
        </p:spPr>
        <p:txBody>
          <a:bodyPr wrap="square" rtlCol="0">
            <a:spAutoFit/>
          </a:bodyPr>
          <a:lstStyle/>
          <a:p>
            <a:pPr algn="ctr"/>
            <a:r>
              <a:rPr lang="en-US" sz="10000" b="1" dirty="0" smtClean="0"/>
              <a:t>~</a:t>
            </a:r>
            <a:endParaRPr lang="en-US" sz="10000" b="1" dirty="0"/>
          </a:p>
        </p:txBody>
      </p:sp>
      <p:pic>
        <p:nvPicPr>
          <p:cNvPr id="8" name="Picture 7"/>
          <p:cNvPicPr>
            <a:picLocks noChangeAspect="1"/>
          </p:cNvPicPr>
          <p:nvPr/>
        </p:nvPicPr>
        <p:blipFill>
          <a:blip r:embed="rId4"/>
          <a:stretch>
            <a:fillRect/>
          </a:stretch>
        </p:blipFill>
        <p:spPr>
          <a:xfrm>
            <a:off x="4965700" y="2482116"/>
            <a:ext cx="2730500" cy="2070100"/>
          </a:xfrm>
          <a:prstGeom prst="rect">
            <a:avLst/>
          </a:prstGeom>
        </p:spPr>
      </p:pic>
      <p:sp>
        <p:nvSpPr>
          <p:cNvPr id="9" name="TextBox 8"/>
          <p:cNvSpPr txBox="1"/>
          <p:nvPr/>
        </p:nvSpPr>
        <p:spPr>
          <a:xfrm>
            <a:off x="571500" y="1587500"/>
            <a:ext cx="5816600" cy="461665"/>
          </a:xfrm>
          <a:prstGeom prst="rect">
            <a:avLst/>
          </a:prstGeom>
          <a:noFill/>
        </p:spPr>
        <p:txBody>
          <a:bodyPr wrap="square" rtlCol="0">
            <a:spAutoFit/>
          </a:bodyPr>
          <a:lstStyle/>
          <a:p>
            <a:r>
              <a:rPr lang="en-US" sz="2400" b="1" dirty="0" smtClean="0"/>
              <a:t>Sub-result (supplementary materials):</a:t>
            </a:r>
            <a:endParaRPr lang="en-US" sz="2400" b="1" dirty="0"/>
          </a:p>
        </p:txBody>
      </p:sp>
      <p:sp>
        <p:nvSpPr>
          <p:cNvPr id="2" name="TextBox 1"/>
          <p:cNvSpPr txBox="1"/>
          <p:nvPr/>
        </p:nvSpPr>
        <p:spPr>
          <a:xfrm>
            <a:off x="1473200" y="5054600"/>
            <a:ext cx="6223000" cy="830997"/>
          </a:xfrm>
          <a:prstGeom prst="rect">
            <a:avLst/>
          </a:prstGeom>
          <a:noFill/>
        </p:spPr>
        <p:txBody>
          <a:bodyPr wrap="square" rtlCol="0">
            <a:spAutoFit/>
          </a:bodyPr>
          <a:lstStyle/>
          <a:p>
            <a:pPr algn="ctr"/>
            <a:r>
              <a:rPr lang="en-US" sz="2400" b="1" dirty="0" smtClean="0"/>
              <a:t>compressibility / file reduction ratio correlates with population size!!</a:t>
            </a:r>
            <a:endParaRPr lang="en-US" sz="2400" b="1" dirty="0"/>
          </a:p>
        </p:txBody>
      </p:sp>
    </p:spTree>
    <p:extLst>
      <p:ext uri="{BB962C8B-B14F-4D97-AF65-F5344CB8AC3E}">
        <p14:creationId xmlns:p14="http://schemas.microsoft.com/office/powerpoint/2010/main" val="185080127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Lupyan</a:t>
            </a:r>
            <a:r>
              <a:rPr lang="en-US" b="1" dirty="0" smtClean="0">
                <a:solidFill>
                  <a:srgbClr val="948A54"/>
                </a:solidFill>
              </a:rPr>
              <a:t> &amp; Dale (2010):</a:t>
            </a:r>
            <a:br>
              <a:rPr lang="en-US" b="1" dirty="0" smtClean="0">
                <a:solidFill>
                  <a:srgbClr val="948A54"/>
                </a:solidFill>
              </a:rPr>
            </a:br>
            <a:r>
              <a:rPr lang="en-US" b="1" dirty="0" smtClean="0">
                <a:solidFill>
                  <a:srgbClr val="948A54"/>
                </a:solidFill>
              </a:rPr>
              <a:t>Other ways to operationalize contact</a:t>
            </a:r>
            <a:endParaRPr lang="en-US" b="1" dirty="0">
              <a:solidFill>
                <a:srgbClr val="948A54"/>
              </a:solidFill>
            </a:endParaRPr>
          </a:p>
        </p:txBody>
      </p:sp>
      <p:sp>
        <p:nvSpPr>
          <p:cNvPr id="5" name="TextBox 4"/>
          <p:cNvSpPr txBox="1"/>
          <p:nvPr/>
        </p:nvSpPr>
        <p:spPr>
          <a:xfrm>
            <a:off x="1536700" y="2019300"/>
            <a:ext cx="3568700" cy="738664"/>
          </a:xfrm>
          <a:prstGeom prst="rect">
            <a:avLst/>
          </a:prstGeom>
          <a:noFill/>
        </p:spPr>
        <p:txBody>
          <a:bodyPr wrap="square" rtlCol="0">
            <a:spAutoFit/>
          </a:bodyPr>
          <a:lstStyle/>
          <a:p>
            <a:pPr algn="ctr"/>
            <a:r>
              <a:rPr lang="en-US" sz="4200" b="1" dirty="0" smtClean="0"/>
              <a:t>population size</a:t>
            </a:r>
            <a:endParaRPr lang="en-US" sz="4200" b="1" dirty="0"/>
          </a:p>
        </p:txBody>
      </p:sp>
      <p:sp>
        <p:nvSpPr>
          <p:cNvPr id="6" name="TextBox 5"/>
          <p:cNvSpPr txBox="1"/>
          <p:nvPr/>
        </p:nvSpPr>
        <p:spPr>
          <a:xfrm>
            <a:off x="1536700" y="3187700"/>
            <a:ext cx="3568700" cy="738664"/>
          </a:xfrm>
          <a:prstGeom prst="rect">
            <a:avLst/>
          </a:prstGeom>
          <a:noFill/>
        </p:spPr>
        <p:txBody>
          <a:bodyPr wrap="square" rtlCol="0">
            <a:spAutoFit/>
          </a:bodyPr>
          <a:lstStyle/>
          <a:p>
            <a:pPr algn="ctr"/>
            <a:r>
              <a:rPr lang="en-US" sz="4200" b="1" dirty="0" smtClean="0"/>
              <a:t>area</a:t>
            </a:r>
            <a:endParaRPr lang="en-US" sz="4200" b="1" dirty="0"/>
          </a:p>
        </p:txBody>
      </p:sp>
      <p:sp>
        <p:nvSpPr>
          <p:cNvPr id="8" name="TextBox 7"/>
          <p:cNvSpPr txBox="1"/>
          <p:nvPr/>
        </p:nvSpPr>
        <p:spPr>
          <a:xfrm>
            <a:off x="1536700" y="4356100"/>
            <a:ext cx="3568700" cy="1077218"/>
          </a:xfrm>
          <a:prstGeom prst="rect">
            <a:avLst/>
          </a:prstGeom>
          <a:noFill/>
        </p:spPr>
        <p:txBody>
          <a:bodyPr wrap="square" rtlCol="0">
            <a:spAutoFit/>
          </a:bodyPr>
          <a:lstStyle/>
          <a:p>
            <a:pPr algn="ctr"/>
            <a:r>
              <a:rPr lang="en-US" sz="3200" b="1" dirty="0" smtClean="0"/>
              <a:t>No. of neighboring languages</a:t>
            </a:r>
            <a:endParaRPr lang="en-US" sz="3200" b="1" dirty="0"/>
          </a:p>
        </p:txBody>
      </p:sp>
    </p:spTree>
    <p:extLst>
      <p:ext uri="{BB962C8B-B14F-4D97-AF65-F5344CB8AC3E}">
        <p14:creationId xmlns:p14="http://schemas.microsoft.com/office/powerpoint/2010/main" val="36118507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5100" y="274638"/>
            <a:ext cx="7554872" cy="5892800"/>
          </a:xfrm>
          <a:prstGeom prst="rect">
            <a:avLst/>
          </a:prstGeom>
        </p:spPr>
      </p:pic>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A follow-up:</a:t>
            </a:r>
            <a:br>
              <a:rPr lang="en-US" b="1" dirty="0" smtClean="0">
                <a:solidFill>
                  <a:srgbClr val="948A54"/>
                </a:solidFill>
              </a:rPr>
            </a:br>
            <a:r>
              <a:rPr lang="en-US" b="1" dirty="0" err="1" smtClean="0">
                <a:solidFill>
                  <a:srgbClr val="948A54"/>
                </a:solidFill>
              </a:rPr>
              <a:t>Bentz</a:t>
            </a:r>
            <a:r>
              <a:rPr lang="en-US" b="1" dirty="0" smtClean="0">
                <a:solidFill>
                  <a:srgbClr val="948A54"/>
                </a:solidFill>
              </a:rPr>
              <a:t> &amp; Winter (2013)</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a:t>Bentz</a:t>
            </a:r>
            <a:r>
              <a:rPr lang="en-US" sz="1600" b="1" dirty="0"/>
              <a:t>, C., &amp; Winter, B. (2013). Languages with more second language learners tend to lose nominal case. </a:t>
            </a:r>
            <a:r>
              <a:rPr lang="en-US" sz="1600" b="1" i="1" dirty="0"/>
              <a:t>Language Dynamics &amp; Change</a:t>
            </a:r>
            <a:r>
              <a:rPr lang="en-US" sz="1600" b="1" dirty="0"/>
              <a:t>, 3:1, 1-27.</a:t>
            </a:r>
          </a:p>
        </p:txBody>
      </p:sp>
      <p:pic>
        <p:nvPicPr>
          <p:cNvPr id="7" name="Picture 6"/>
          <p:cNvPicPr>
            <a:picLocks noChangeAspect="1"/>
          </p:cNvPicPr>
          <p:nvPr/>
        </p:nvPicPr>
        <p:blipFill>
          <a:blip r:embed="rId3"/>
          <a:stretch>
            <a:fillRect/>
          </a:stretch>
        </p:blipFill>
        <p:spPr>
          <a:xfrm>
            <a:off x="6734795" y="3581400"/>
            <a:ext cx="1752600" cy="1752600"/>
          </a:xfrm>
          <a:prstGeom prst="rect">
            <a:avLst/>
          </a:prstGeom>
          <a:ln w="28575" cmpd="sng">
            <a:solidFill>
              <a:srgbClr val="000000"/>
            </a:solidFill>
          </a:ln>
        </p:spPr>
      </p:pic>
      <p:sp>
        <p:nvSpPr>
          <p:cNvPr id="8" name="TextBox 7"/>
          <p:cNvSpPr txBox="1"/>
          <p:nvPr/>
        </p:nvSpPr>
        <p:spPr>
          <a:xfrm>
            <a:off x="6734795" y="5334000"/>
            <a:ext cx="1752600" cy="338554"/>
          </a:xfrm>
          <a:prstGeom prst="rect">
            <a:avLst/>
          </a:prstGeom>
          <a:noFill/>
        </p:spPr>
        <p:txBody>
          <a:bodyPr wrap="square" rtlCol="0">
            <a:spAutoFit/>
          </a:bodyPr>
          <a:lstStyle/>
          <a:p>
            <a:pPr algn="ctr"/>
            <a:r>
              <a:rPr lang="en-US" sz="1600" b="1" dirty="0" smtClean="0"/>
              <a:t>Christian </a:t>
            </a:r>
            <a:r>
              <a:rPr lang="en-US" sz="1600" b="1" dirty="0" err="1" smtClean="0"/>
              <a:t>Bentz</a:t>
            </a:r>
            <a:endParaRPr lang="en-US" sz="1600" b="1" dirty="0"/>
          </a:p>
        </p:txBody>
      </p:sp>
    </p:spTree>
    <p:extLst>
      <p:ext uri="{BB962C8B-B14F-4D97-AF65-F5344CB8AC3E}">
        <p14:creationId xmlns:p14="http://schemas.microsoft.com/office/powerpoint/2010/main" val="191996967"/>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09096" y="2987303"/>
            <a:ext cx="3791314" cy="3481601"/>
          </a:xfrm>
          <a:prstGeom prst="rect">
            <a:avLst/>
          </a:prstGeom>
        </p:spPr>
      </p:pic>
      <p:sp>
        <p:nvSpPr>
          <p:cNvPr id="5" name="TextBox 4"/>
          <p:cNvSpPr txBox="1"/>
          <p:nvPr/>
        </p:nvSpPr>
        <p:spPr>
          <a:xfrm>
            <a:off x="0" y="1631115"/>
            <a:ext cx="9144000" cy="584776"/>
          </a:xfrm>
          <a:prstGeom prst="rect">
            <a:avLst/>
          </a:prstGeom>
          <a:noFill/>
        </p:spPr>
        <p:txBody>
          <a:bodyPr wrap="square" rtlCol="0">
            <a:spAutoFit/>
          </a:bodyPr>
          <a:lstStyle/>
          <a:p>
            <a:pPr algn="ctr"/>
            <a:r>
              <a:rPr lang="en-US" sz="3200" dirty="0" smtClean="0"/>
              <a:t>Der Mario hat den Luigi </a:t>
            </a:r>
            <a:r>
              <a:rPr lang="en-US" sz="3200" dirty="0" err="1" smtClean="0"/>
              <a:t>geschlagen</a:t>
            </a:r>
            <a:r>
              <a:rPr lang="en-US" sz="3200" dirty="0" smtClean="0"/>
              <a:t>.</a:t>
            </a:r>
          </a:p>
        </p:txBody>
      </p:sp>
      <p:sp>
        <p:nvSpPr>
          <p:cNvPr id="6" name="Right Brace 5"/>
          <p:cNvSpPr/>
          <p:nvPr/>
        </p:nvSpPr>
        <p:spPr>
          <a:xfrm rot="5400000">
            <a:off x="2248819" y="1560556"/>
            <a:ext cx="400677" cy="1621718"/>
          </a:xfrm>
          <a:prstGeom prst="rightBrac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p:cNvSpPr/>
          <p:nvPr/>
        </p:nvSpPr>
        <p:spPr>
          <a:xfrm rot="5400000">
            <a:off x="4565335" y="1587189"/>
            <a:ext cx="400677" cy="1568451"/>
          </a:xfrm>
          <a:prstGeom prst="rightBrac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1600198" y="2571750"/>
            <a:ext cx="1710619" cy="369332"/>
          </a:xfrm>
          <a:prstGeom prst="rect">
            <a:avLst/>
          </a:prstGeom>
          <a:noFill/>
        </p:spPr>
        <p:txBody>
          <a:bodyPr wrap="square" rtlCol="0">
            <a:spAutoFit/>
          </a:bodyPr>
          <a:lstStyle/>
          <a:p>
            <a:pPr algn="ctr"/>
            <a:r>
              <a:rPr lang="en-US" b="1" dirty="0" smtClean="0"/>
              <a:t>Nominative</a:t>
            </a:r>
            <a:endParaRPr lang="en-US" b="1" dirty="0"/>
          </a:p>
        </p:txBody>
      </p:sp>
      <p:sp>
        <p:nvSpPr>
          <p:cNvPr id="9" name="TextBox 8"/>
          <p:cNvSpPr txBox="1"/>
          <p:nvPr/>
        </p:nvSpPr>
        <p:spPr>
          <a:xfrm>
            <a:off x="3902780" y="2571750"/>
            <a:ext cx="1710619" cy="369332"/>
          </a:xfrm>
          <a:prstGeom prst="rect">
            <a:avLst/>
          </a:prstGeom>
          <a:noFill/>
        </p:spPr>
        <p:txBody>
          <a:bodyPr wrap="square" rtlCol="0">
            <a:spAutoFit/>
          </a:bodyPr>
          <a:lstStyle/>
          <a:p>
            <a:pPr algn="ctr"/>
            <a:r>
              <a:rPr lang="en-US" b="1" dirty="0" smtClean="0"/>
              <a:t>Accusative</a:t>
            </a:r>
            <a:endParaRPr lang="en-US" b="1" dirty="0"/>
          </a:p>
        </p:txBody>
      </p:sp>
      <p:sp>
        <p:nvSpPr>
          <p:cNvPr id="10" name="Line 10"/>
          <p:cNvSpPr>
            <a:spLocks noChangeShapeType="1"/>
          </p:cNvSpPr>
          <p:nvPr/>
        </p:nvSpPr>
        <p:spPr bwMode="auto">
          <a:xfrm>
            <a:off x="2438400" y="2941082"/>
            <a:ext cx="793750" cy="907017"/>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 name="Line 10"/>
          <p:cNvSpPr>
            <a:spLocks noChangeShapeType="1"/>
          </p:cNvSpPr>
          <p:nvPr/>
        </p:nvSpPr>
        <p:spPr bwMode="auto">
          <a:xfrm>
            <a:off x="4761740" y="2941082"/>
            <a:ext cx="0" cy="594097"/>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2"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Bentz</a:t>
            </a:r>
            <a:r>
              <a:rPr lang="en-US" b="1" dirty="0" smtClean="0">
                <a:solidFill>
                  <a:srgbClr val="948A54"/>
                </a:solidFill>
              </a:rPr>
              <a:t> &amp; Winter (2013):</a:t>
            </a:r>
            <a:br>
              <a:rPr lang="en-US" b="1" dirty="0" smtClean="0">
                <a:solidFill>
                  <a:srgbClr val="948A54"/>
                </a:solidFill>
              </a:rPr>
            </a:br>
            <a:r>
              <a:rPr lang="en-US" b="1" dirty="0" smtClean="0">
                <a:solidFill>
                  <a:srgbClr val="948A54"/>
                </a:solidFill>
              </a:rPr>
              <a:t>Focus on nominal case</a:t>
            </a:r>
            <a:endParaRPr lang="en-US" b="1" dirty="0">
              <a:solidFill>
                <a:srgbClr val="948A54"/>
              </a:solidFill>
            </a:endParaRPr>
          </a:p>
        </p:txBody>
      </p:sp>
      <p:sp>
        <p:nvSpPr>
          <p:cNvPr id="13" name="TextBox 12"/>
          <p:cNvSpPr txBox="1"/>
          <p:nvPr/>
        </p:nvSpPr>
        <p:spPr>
          <a:xfrm>
            <a:off x="19622" y="6299993"/>
            <a:ext cx="9124378" cy="584776"/>
          </a:xfrm>
          <a:prstGeom prst="rect">
            <a:avLst/>
          </a:prstGeom>
          <a:noFill/>
        </p:spPr>
        <p:txBody>
          <a:bodyPr wrap="square" rtlCol="0">
            <a:spAutoFit/>
          </a:bodyPr>
          <a:lstStyle/>
          <a:p>
            <a:pPr algn="r"/>
            <a:r>
              <a:rPr lang="en-US" sz="1600" b="1" dirty="0" err="1"/>
              <a:t>Bentz</a:t>
            </a:r>
            <a:r>
              <a:rPr lang="en-US" sz="1600" b="1" dirty="0"/>
              <a:t>, C., &amp; Winter, B. (2013). Languages with more second language learners tend to lose nominal case. </a:t>
            </a:r>
            <a:r>
              <a:rPr lang="en-US" sz="1600" b="1" i="1" dirty="0"/>
              <a:t>Language Dynamics &amp; Change</a:t>
            </a:r>
            <a:r>
              <a:rPr lang="en-US" sz="1600" b="1" dirty="0"/>
              <a:t>, 3:1, 1-27.</a:t>
            </a:r>
          </a:p>
        </p:txBody>
      </p:sp>
    </p:spTree>
    <p:extLst>
      <p:ext uri="{BB962C8B-B14F-4D97-AF65-F5344CB8AC3E}">
        <p14:creationId xmlns:p14="http://schemas.microsoft.com/office/powerpoint/2010/main" val="2838020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p:bldP spid="9" grpId="0"/>
      <p:bldP spid="10"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One potential mechanism:</a:t>
            </a:r>
            <a:br>
              <a:rPr lang="en-US" b="1" dirty="0" smtClean="0">
                <a:solidFill>
                  <a:srgbClr val="948A54"/>
                </a:solidFill>
              </a:rPr>
            </a:br>
            <a:r>
              <a:rPr lang="en-US" b="1" dirty="0" smtClean="0">
                <a:solidFill>
                  <a:srgbClr val="948A54"/>
                </a:solidFill>
              </a:rPr>
              <a:t>Learning difficulty</a:t>
            </a:r>
            <a:endParaRPr lang="en-US" b="1" dirty="0">
              <a:solidFill>
                <a:srgbClr val="948A54"/>
              </a:solidFill>
            </a:endParaRPr>
          </a:p>
        </p:txBody>
      </p:sp>
      <p:graphicFrame>
        <p:nvGraphicFramePr>
          <p:cNvPr id="20" name="Object 13"/>
          <p:cNvGraphicFramePr>
            <a:graphicFrameLocks noChangeAspect="1"/>
          </p:cNvGraphicFramePr>
          <p:nvPr>
            <p:extLst>
              <p:ext uri="{D42A27DB-BD31-4B8C-83A1-F6EECF244321}">
                <p14:modId xmlns:p14="http://schemas.microsoft.com/office/powerpoint/2010/main" val="2641223124"/>
              </p:ext>
            </p:extLst>
          </p:nvPr>
        </p:nvGraphicFramePr>
        <p:xfrm>
          <a:off x="6863292" y="2641595"/>
          <a:ext cx="1466850" cy="1689100"/>
        </p:xfrm>
        <a:graphic>
          <a:graphicData uri="http://schemas.openxmlformats.org/presentationml/2006/ole">
            <mc:AlternateContent xmlns:mc="http://schemas.openxmlformats.org/markup-compatibility/2006">
              <mc:Choice xmlns:v="urn:schemas-microsoft-com:vml" Requires="v">
                <p:oleObj spid="_x0000_s41124" name="Image" r:id="rId3" imgW="3923810" imgH="4520635" progId="Photoshop.Image.8">
                  <p:embed/>
                </p:oleObj>
              </mc:Choice>
              <mc:Fallback>
                <p:oleObj name="Image" r:id="rId3" imgW="3923810" imgH="4520635" progId="Photoshop.Imag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292" y="2641595"/>
                        <a:ext cx="1466850" cy="1689100"/>
                      </a:xfrm>
                      <a:prstGeom prst="rect">
                        <a:avLst/>
                      </a:prstGeom>
                      <a:noFill/>
                      <a:ln>
                        <a:noFill/>
                      </a:ln>
                      <a:effectLst/>
                      <a:extLst/>
                    </p:spPr>
                  </p:pic>
                </p:oleObj>
              </mc:Fallback>
            </mc:AlternateContent>
          </a:graphicData>
        </a:graphic>
      </p:graphicFrame>
      <p:pic>
        <p:nvPicPr>
          <p:cNvPr id="21" name="Picture 20"/>
          <p:cNvPicPr>
            <a:picLocks noChangeAspect="1"/>
          </p:cNvPicPr>
          <p:nvPr/>
        </p:nvPicPr>
        <p:blipFill>
          <a:blip r:embed="rId5"/>
          <a:stretch>
            <a:fillRect/>
          </a:stretch>
        </p:blipFill>
        <p:spPr>
          <a:xfrm>
            <a:off x="757767" y="2641595"/>
            <a:ext cx="1574800" cy="1625600"/>
          </a:xfrm>
          <a:prstGeom prst="rect">
            <a:avLst/>
          </a:prstGeom>
        </p:spPr>
      </p:pic>
      <p:cxnSp>
        <p:nvCxnSpPr>
          <p:cNvPr id="22" name="Straight Arrow Connector 21"/>
          <p:cNvCxnSpPr/>
          <p:nvPr/>
        </p:nvCxnSpPr>
        <p:spPr>
          <a:xfrm flipH="1">
            <a:off x="2565400" y="3200384"/>
            <a:ext cx="3822700" cy="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565400" y="3746501"/>
            <a:ext cx="3822700" cy="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Subtitle 2"/>
          <p:cNvSpPr txBox="1">
            <a:spLocks/>
          </p:cNvSpPr>
          <p:nvPr/>
        </p:nvSpPr>
        <p:spPr>
          <a:xfrm>
            <a:off x="2789767" y="2666984"/>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Learning Deficits</a:t>
            </a:r>
          </a:p>
        </p:txBody>
      </p:sp>
      <p:sp>
        <p:nvSpPr>
          <p:cNvPr id="30" name="Subtitle 2"/>
          <p:cNvSpPr txBox="1">
            <a:spLocks/>
          </p:cNvSpPr>
          <p:nvPr/>
        </p:nvSpPr>
        <p:spPr>
          <a:xfrm>
            <a:off x="2789767" y="3232151"/>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Imperfect Forms</a:t>
            </a:r>
          </a:p>
        </p:txBody>
      </p:sp>
      <p:sp>
        <p:nvSpPr>
          <p:cNvPr id="32" name="Subtitle 2"/>
          <p:cNvSpPr txBox="1">
            <a:spLocks/>
          </p:cNvSpPr>
          <p:nvPr/>
        </p:nvSpPr>
        <p:spPr>
          <a:xfrm>
            <a:off x="2789767" y="3778245"/>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b="1" dirty="0" err="1" smtClean="0">
                <a:solidFill>
                  <a:srgbClr val="000000"/>
                </a:solidFill>
              </a:rPr>
              <a:t>Parodi</a:t>
            </a:r>
            <a:r>
              <a:rPr lang="en-US" sz="1400" b="1" dirty="0" smtClean="0">
                <a:solidFill>
                  <a:srgbClr val="000000"/>
                </a:solidFill>
              </a:rPr>
              <a:t> </a:t>
            </a:r>
            <a:r>
              <a:rPr lang="en-US" sz="1400" b="1" dirty="0">
                <a:solidFill>
                  <a:srgbClr val="000000"/>
                </a:solidFill>
              </a:rPr>
              <a:t>et al</a:t>
            </a:r>
            <a:r>
              <a:rPr lang="en-US" sz="1400" b="1" dirty="0" smtClean="0">
                <a:solidFill>
                  <a:srgbClr val="000000"/>
                </a:solidFill>
              </a:rPr>
              <a:t>.</a:t>
            </a:r>
            <a:r>
              <a:rPr lang="en-US" sz="1400" b="1" dirty="0">
                <a:solidFill>
                  <a:srgbClr val="000000"/>
                </a:solidFill>
              </a:rPr>
              <a:t> </a:t>
            </a:r>
            <a:r>
              <a:rPr lang="en-US" sz="1400" b="1" dirty="0" smtClean="0">
                <a:solidFill>
                  <a:srgbClr val="000000"/>
                </a:solidFill>
              </a:rPr>
              <a:t>(2004); </a:t>
            </a:r>
            <a:r>
              <a:rPr lang="en-US" sz="1400" b="1" dirty="0" err="1" smtClean="0">
                <a:solidFill>
                  <a:srgbClr val="000000"/>
                </a:solidFill>
              </a:rPr>
              <a:t>Gürel</a:t>
            </a:r>
            <a:r>
              <a:rPr lang="en-US" sz="1400" b="1" dirty="0" smtClean="0">
                <a:solidFill>
                  <a:srgbClr val="000000"/>
                </a:solidFill>
              </a:rPr>
              <a:t> (2000); </a:t>
            </a:r>
            <a:r>
              <a:rPr lang="en-US" sz="1400" b="1" dirty="0" err="1" smtClean="0">
                <a:solidFill>
                  <a:srgbClr val="000000"/>
                </a:solidFill>
              </a:rPr>
              <a:t>Haznedar</a:t>
            </a:r>
            <a:r>
              <a:rPr lang="en-US" sz="1400" b="1" dirty="0" smtClean="0">
                <a:solidFill>
                  <a:srgbClr val="000000"/>
                </a:solidFill>
              </a:rPr>
              <a:t> (2006); </a:t>
            </a:r>
            <a:r>
              <a:rPr lang="en-US" sz="1400" b="1" dirty="0" err="1" smtClean="0">
                <a:solidFill>
                  <a:srgbClr val="000000"/>
                </a:solidFill>
              </a:rPr>
              <a:t>Papadopoulou</a:t>
            </a:r>
            <a:r>
              <a:rPr lang="en-US" sz="1400" b="1" dirty="0" smtClean="0">
                <a:solidFill>
                  <a:srgbClr val="000000"/>
                </a:solidFill>
              </a:rPr>
              <a:t> </a:t>
            </a:r>
            <a:r>
              <a:rPr lang="en-US" sz="1400" b="1" dirty="0">
                <a:solidFill>
                  <a:srgbClr val="000000"/>
                </a:solidFill>
              </a:rPr>
              <a:t>et al</a:t>
            </a:r>
            <a:r>
              <a:rPr lang="en-US" sz="1400" b="1" dirty="0" smtClean="0">
                <a:solidFill>
                  <a:srgbClr val="000000"/>
                </a:solidFill>
              </a:rPr>
              <a:t>.</a:t>
            </a:r>
            <a:r>
              <a:rPr lang="en-US" sz="1400" b="1" dirty="0">
                <a:solidFill>
                  <a:srgbClr val="000000"/>
                </a:solidFill>
              </a:rPr>
              <a:t> </a:t>
            </a:r>
            <a:r>
              <a:rPr lang="en-US" sz="1400" b="1" dirty="0" smtClean="0">
                <a:solidFill>
                  <a:srgbClr val="000000"/>
                </a:solidFill>
              </a:rPr>
              <a:t>(2011); </a:t>
            </a:r>
            <a:r>
              <a:rPr lang="en-US" sz="1400" b="1" dirty="0" err="1" smtClean="0">
                <a:solidFill>
                  <a:srgbClr val="000000"/>
                </a:solidFill>
              </a:rPr>
              <a:t>Jordens</a:t>
            </a:r>
            <a:r>
              <a:rPr lang="en-US" sz="1400" b="1" dirty="0" smtClean="0">
                <a:solidFill>
                  <a:srgbClr val="000000"/>
                </a:solidFill>
              </a:rPr>
              <a:t> </a:t>
            </a:r>
            <a:r>
              <a:rPr lang="en-US" sz="1400" b="1" dirty="0">
                <a:solidFill>
                  <a:srgbClr val="000000"/>
                </a:solidFill>
              </a:rPr>
              <a:t>et al</a:t>
            </a:r>
            <a:r>
              <a:rPr lang="en-US" sz="1400" b="1" dirty="0" smtClean="0">
                <a:solidFill>
                  <a:srgbClr val="000000"/>
                </a:solidFill>
              </a:rPr>
              <a:t>.</a:t>
            </a:r>
            <a:r>
              <a:rPr lang="en-US" sz="1400" b="1" dirty="0">
                <a:solidFill>
                  <a:srgbClr val="000000"/>
                </a:solidFill>
              </a:rPr>
              <a:t> </a:t>
            </a:r>
            <a:r>
              <a:rPr lang="en-US" sz="1400" b="1" dirty="0" smtClean="0">
                <a:solidFill>
                  <a:srgbClr val="000000"/>
                </a:solidFill>
              </a:rPr>
              <a:t>(1989)</a:t>
            </a:r>
          </a:p>
        </p:txBody>
      </p:sp>
    </p:spTree>
    <p:extLst>
      <p:ext uri="{BB962C8B-B14F-4D97-AF65-F5344CB8AC3E}">
        <p14:creationId xmlns:p14="http://schemas.microsoft.com/office/powerpoint/2010/main" val="33042272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The “Linguistic Niche Hypothesis”</a:t>
            </a:r>
            <a:br>
              <a:rPr lang="en-US" b="1" dirty="0" smtClean="0">
                <a:solidFill>
                  <a:srgbClr val="948A54"/>
                </a:solidFill>
              </a:rPr>
            </a:br>
            <a:r>
              <a:rPr lang="en-US" sz="2600" b="1" dirty="0" smtClean="0">
                <a:solidFill>
                  <a:srgbClr val="948A54"/>
                </a:solidFill>
              </a:rPr>
              <a:t>(</a:t>
            </a:r>
            <a:r>
              <a:rPr lang="en-US" sz="2600" b="1" dirty="0" err="1" smtClean="0">
                <a:solidFill>
                  <a:srgbClr val="948A54"/>
                </a:solidFill>
              </a:rPr>
              <a:t>Lupyan</a:t>
            </a:r>
            <a:r>
              <a:rPr lang="en-US" sz="2600" b="1" dirty="0" smtClean="0">
                <a:solidFill>
                  <a:srgbClr val="948A54"/>
                </a:solidFill>
              </a:rPr>
              <a:t> &amp; Dale, 2010)</a:t>
            </a:r>
            <a:endParaRPr lang="en-US" sz="2600" b="1" dirty="0">
              <a:solidFill>
                <a:srgbClr val="948A54"/>
              </a:solidFill>
            </a:endParaRPr>
          </a:p>
        </p:txBody>
      </p:sp>
      <p:sp>
        <p:nvSpPr>
          <p:cNvPr id="5" name="Rectangle 15"/>
          <p:cNvSpPr>
            <a:spLocks noChangeArrowheads="1"/>
          </p:cNvSpPr>
          <p:nvPr/>
        </p:nvSpPr>
        <p:spPr bwMode="auto">
          <a:xfrm>
            <a:off x="643466" y="2751665"/>
            <a:ext cx="3405551" cy="1058601"/>
          </a:xfrm>
          <a:prstGeom prst="rect">
            <a:avLst/>
          </a:prstGeom>
          <a:solidFill>
            <a:srgbClr val="CCFFCC"/>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2800" b="1" dirty="0" smtClean="0"/>
              <a:t>Esoteric Languages</a:t>
            </a:r>
            <a:endParaRPr lang="en-US" sz="2800" b="1" dirty="0"/>
          </a:p>
        </p:txBody>
      </p:sp>
      <p:sp>
        <p:nvSpPr>
          <p:cNvPr id="6" name="Rectangle 15"/>
          <p:cNvSpPr>
            <a:spLocks noChangeArrowheads="1"/>
          </p:cNvSpPr>
          <p:nvPr/>
        </p:nvSpPr>
        <p:spPr bwMode="auto">
          <a:xfrm>
            <a:off x="5052649" y="2751665"/>
            <a:ext cx="3405551" cy="1058601"/>
          </a:xfrm>
          <a:prstGeom prst="rect">
            <a:avLst/>
          </a:prstGeom>
          <a:solidFill>
            <a:srgbClr val="CCFFCC"/>
          </a:solidFill>
          <a:ln w="381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en-US" sz="2800" b="1" dirty="0" smtClean="0"/>
              <a:t>Exoteric Languages</a:t>
            </a:r>
            <a:endParaRPr lang="en-US" sz="2800" b="1" dirty="0"/>
          </a:p>
        </p:txBody>
      </p:sp>
      <p:cxnSp>
        <p:nvCxnSpPr>
          <p:cNvPr id="7" name="Straight Arrow Connector 6"/>
          <p:cNvCxnSpPr>
            <a:stCxn id="5" idx="3"/>
            <a:endCxn id="6" idx="1"/>
          </p:cNvCxnSpPr>
          <p:nvPr/>
        </p:nvCxnSpPr>
        <p:spPr>
          <a:xfrm>
            <a:off x="4049017" y="3280966"/>
            <a:ext cx="1003632" cy="0"/>
          </a:xfrm>
          <a:prstGeom prst="straightConnector1">
            <a:avLst/>
          </a:prstGeom>
          <a:ln w="57150" cmpd="sng">
            <a:solidFill>
              <a:schemeClr val="tx1"/>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9622" y="5240040"/>
            <a:ext cx="9124378" cy="1661993"/>
          </a:xfrm>
          <a:prstGeom prst="rect">
            <a:avLst/>
          </a:prstGeom>
          <a:noFill/>
        </p:spPr>
        <p:txBody>
          <a:bodyPr wrap="square" rtlCol="0">
            <a:spAutoFit/>
          </a:bodyPr>
          <a:lstStyle/>
          <a:p>
            <a:pPr algn="r"/>
            <a:r>
              <a:rPr lang="en-US" sz="1400" b="1" dirty="0" smtClean="0"/>
              <a:t>Thurston</a:t>
            </a:r>
            <a:r>
              <a:rPr lang="en-US" sz="1400" b="1" dirty="0"/>
              <a:t>, W.R. (1987). Processes of change in the languages of north-western New Britain. In: </a:t>
            </a:r>
            <a:r>
              <a:rPr lang="en-US" sz="1400" b="1" i="1" dirty="0"/>
              <a:t>Pacific Linguistics B99</a:t>
            </a:r>
            <a:r>
              <a:rPr lang="en-US" sz="1400" b="1" dirty="0"/>
              <a:t>, The Australian National University, Canberra</a:t>
            </a:r>
            <a:r>
              <a:rPr lang="en-US" sz="1400" b="1" dirty="0" smtClean="0"/>
              <a:t>.</a:t>
            </a:r>
          </a:p>
          <a:p>
            <a:pPr algn="r"/>
            <a:endParaRPr lang="en-US" sz="200" b="1" dirty="0"/>
          </a:p>
          <a:p>
            <a:pPr algn="r"/>
            <a:r>
              <a:rPr lang="en-US" sz="1400" b="1" dirty="0" smtClean="0"/>
              <a:t>Thurston</a:t>
            </a:r>
            <a:r>
              <a:rPr lang="en-US" sz="1400" b="1" dirty="0"/>
              <a:t>, W.R. (1989). How exoteric languages build a lexicon: </a:t>
            </a:r>
            <a:r>
              <a:rPr lang="en-US" sz="1400" b="1" dirty="0" err="1"/>
              <a:t>esoterogeny</a:t>
            </a:r>
            <a:r>
              <a:rPr lang="en-US" sz="1400" b="1" dirty="0"/>
              <a:t> in West New Britain. In R. Harlow, &amp; R. Hooper (Eds.), </a:t>
            </a:r>
            <a:r>
              <a:rPr lang="en-US" sz="1400" b="1" i="1" dirty="0"/>
              <a:t>VICAL 1: Oceanic Languages. Papers from the Fifth International Conference on Austronesian Linguistics</a:t>
            </a:r>
            <a:r>
              <a:rPr lang="en-US" sz="1400" b="1" dirty="0"/>
              <a:t> (pp. 555-579). Auckland: Linguistic Society of New Zealand</a:t>
            </a:r>
            <a:r>
              <a:rPr lang="en-US" sz="1400" b="1" dirty="0" smtClean="0"/>
              <a:t>.</a:t>
            </a:r>
          </a:p>
          <a:p>
            <a:pPr algn="r"/>
            <a:endParaRPr lang="en-US" sz="200" b="1" dirty="0"/>
          </a:p>
          <a:p>
            <a:pPr algn="r"/>
            <a:r>
              <a:rPr lang="en-US" sz="1400" b="1" dirty="0" smtClean="0"/>
              <a:t>Wray, A., &amp; Grace, G. (2007). The consequences of talking to strangers : Evolutionary corollaries of socio-cultural influences on linguistic form. </a:t>
            </a:r>
            <a:r>
              <a:rPr lang="en-US" sz="1400" b="1" i="1" dirty="0" smtClean="0"/>
              <a:t>Lingua</a:t>
            </a:r>
            <a:r>
              <a:rPr lang="en-US" sz="1400" b="1" dirty="0" smtClean="0"/>
              <a:t>, 117, 543–578.</a:t>
            </a:r>
            <a:endParaRPr lang="en-US" sz="1400" b="1" dirty="0"/>
          </a:p>
        </p:txBody>
      </p:sp>
      <p:grpSp>
        <p:nvGrpSpPr>
          <p:cNvPr id="3" name="Group 2"/>
          <p:cNvGrpSpPr/>
          <p:nvPr/>
        </p:nvGrpSpPr>
        <p:grpSpPr>
          <a:xfrm>
            <a:off x="752664" y="4327036"/>
            <a:ext cx="7884356" cy="669848"/>
            <a:chOff x="752664" y="4327036"/>
            <a:chExt cx="7884356" cy="669848"/>
          </a:xfrm>
        </p:grpSpPr>
        <p:sp>
          <p:nvSpPr>
            <p:cNvPr id="2" name="TextBox 1"/>
            <p:cNvSpPr txBox="1"/>
            <p:nvPr/>
          </p:nvSpPr>
          <p:spPr>
            <a:xfrm>
              <a:off x="752664" y="4350553"/>
              <a:ext cx="3376871" cy="646331"/>
            </a:xfrm>
            <a:prstGeom prst="rect">
              <a:avLst/>
            </a:prstGeom>
            <a:noFill/>
          </p:spPr>
          <p:txBody>
            <a:bodyPr wrap="none" rtlCol="0">
              <a:spAutoFit/>
            </a:bodyPr>
            <a:lstStyle/>
            <a:p>
              <a:r>
                <a:rPr lang="en-US" sz="3600" dirty="0" smtClean="0"/>
                <a:t>‘</a:t>
              </a:r>
              <a:r>
                <a:rPr lang="en-US" sz="3600" i="1" dirty="0" smtClean="0"/>
                <a:t>inward adapted</a:t>
              </a:r>
              <a:r>
                <a:rPr lang="en-US" sz="3600" dirty="0" smtClean="0"/>
                <a:t>’</a:t>
              </a:r>
              <a:endParaRPr lang="en-US" sz="3600" dirty="0"/>
            </a:p>
          </p:txBody>
        </p:sp>
        <p:sp>
          <p:nvSpPr>
            <p:cNvPr id="9" name="TextBox 8"/>
            <p:cNvSpPr txBox="1"/>
            <p:nvPr/>
          </p:nvSpPr>
          <p:spPr>
            <a:xfrm>
              <a:off x="4963719" y="4327036"/>
              <a:ext cx="3673301" cy="646331"/>
            </a:xfrm>
            <a:prstGeom prst="rect">
              <a:avLst/>
            </a:prstGeom>
            <a:noFill/>
          </p:spPr>
          <p:txBody>
            <a:bodyPr wrap="none" rtlCol="0">
              <a:spAutoFit/>
            </a:bodyPr>
            <a:lstStyle/>
            <a:p>
              <a:r>
                <a:rPr lang="en-US" sz="3600" dirty="0" smtClean="0"/>
                <a:t>‘</a:t>
              </a:r>
              <a:r>
                <a:rPr lang="en-US" sz="3600" i="1" dirty="0" smtClean="0"/>
                <a:t>outward adapted</a:t>
              </a:r>
              <a:r>
                <a:rPr lang="en-US" sz="3600" dirty="0" smtClean="0"/>
                <a:t>’</a:t>
              </a:r>
              <a:endParaRPr lang="en-US" sz="3600" dirty="0"/>
            </a:p>
          </p:txBody>
        </p:sp>
      </p:grpSp>
    </p:spTree>
    <p:extLst>
      <p:ext uri="{BB962C8B-B14F-4D97-AF65-F5344CB8AC3E}">
        <p14:creationId xmlns:p14="http://schemas.microsoft.com/office/powerpoint/2010/main" val="296523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a:solidFill>
                  <a:srgbClr val="948A54"/>
                </a:solidFill>
              </a:rPr>
              <a:t>One potential mechanism:</a:t>
            </a:r>
            <a:br>
              <a:rPr lang="en-US" b="1" dirty="0">
                <a:solidFill>
                  <a:srgbClr val="948A54"/>
                </a:solidFill>
              </a:rPr>
            </a:br>
            <a:r>
              <a:rPr lang="en-US" b="1" dirty="0">
                <a:solidFill>
                  <a:srgbClr val="948A54"/>
                </a:solidFill>
              </a:rPr>
              <a:t>Learning difficulty</a:t>
            </a:r>
          </a:p>
        </p:txBody>
      </p:sp>
      <p:graphicFrame>
        <p:nvGraphicFramePr>
          <p:cNvPr id="20" name="Object 13"/>
          <p:cNvGraphicFramePr>
            <a:graphicFrameLocks noChangeAspect="1"/>
          </p:cNvGraphicFramePr>
          <p:nvPr>
            <p:extLst>
              <p:ext uri="{D42A27DB-BD31-4B8C-83A1-F6EECF244321}">
                <p14:modId xmlns:p14="http://schemas.microsoft.com/office/powerpoint/2010/main" val="3529657847"/>
              </p:ext>
            </p:extLst>
          </p:nvPr>
        </p:nvGraphicFramePr>
        <p:xfrm>
          <a:off x="6863292" y="2641595"/>
          <a:ext cx="1466850" cy="1689100"/>
        </p:xfrm>
        <a:graphic>
          <a:graphicData uri="http://schemas.openxmlformats.org/presentationml/2006/ole">
            <mc:AlternateContent xmlns:mc="http://schemas.openxmlformats.org/markup-compatibility/2006">
              <mc:Choice xmlns:v="urn:schemas-microsoft-com:vml" Requires="v">
                <p:oleObj spid="_x0000_s1079" name="Image" r:id="rId3" imgW="3923810" imgH="4520635" progId="Photoshop.Image.8">
                  <p:embed/>
                </p:oleObj>
              </mc:Choice>
              <mc:Fallback>
                <p:oleObj name="Image" r:id="rId3" imgW="3923810" imgH="4520635" progId="Photoshop.Imag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3292" y="2641595"/>
                        <a:ext cx="1466850" cy="1689100"/>
                      </a:xfrm>
                      <a:prstGeom prst="rect">
                        <a:avLst/>
                      </a:prstGeom>
                      <a:noFill/>
                      <a:ln>
                        <a:noFill/>
                      </a:ln>
                      <a:effectLst/>
                      <a:extLst/>
                    </p:spPr>
                  </p:pic>
                </p:oleObj>
              </mc:Fallback>
            </mc:AlternateContent>
          </a:graphicData>
        </a:graphic>
      </p:graphicFrame>
      <p:pic>
        <p:nvPicPr>
          <p:cNvPr id="21" name="Picture 20"/>
          <p:cNvPicPr>
            <a:picLocks noChangeAspect="1"/>
          </p:cNvPicPr>
          <p:nvPr/>
        </p:nvPicPr>
        <p:blipFill>
          <a:blip r:embed="rId5"/>
          <a:stretch>
            <a:fillRect/>
          </a:stretch>
        </p:blipFill>
        <p:spPr>
          <a:xfrm>
            <a:off x="757767" y="2641595"/>
            <a:ext cx="1574800" cy="1625600"/>
          </a:xfrm>
          <a:prstGeom prst="rect">
            <a:avLst/>
          </a:prstGeom>
        </p:spPr>
      </p:pic>
      <p:cxnSp>
        <p:nvCxnSpPr>
          <p:cNvPr id="22" name="Straight Arrow Connector 21"/>
          <p:cNvCxnSpPr/>
          <p:nvPr/>
        </p:nvCxnSpPr>
        <p:spPr>
          <a:xfrm flipH="1">
            <a:off x="2565400" y="3200384"/>
            <a:ext cx="3822700" cy="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565400" y="3746501"/>
            <a:ext cx="3822700" cy="0"/>
          </a:xfrm>
          <a:prstGeom prst="straightConnector1">
            <a:avLst/>
          </a:prstGeom>
          <a:ln w="571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Subtitle 2"/>
          <p:cNvSpPr txBox="1">
            <a:spLocks/>
          </p:cNvSpPr>
          <p:nvPr/>
        </p:nvSpPr>
        <p:spPr>
          <a:xfrm>
            <a:off x="2789767" y="2666984"/>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Learning Deficits</a:t>
            </a:r>
          </a:p>
        </p:txBody>
      </p:sp>
      <p:sp>
        <p:nvSpPr>
          <p:cNvPr id="30" name="Subtitle 2"/>
          <p:cNvSpPr txBox="1">
            <a:spLocks/>
          </p:cNvSpPr>
          <p:nvPr/>
        </p:nvSpPr>
        <p:spPr>
          <a:xfrm>
            <a:off x="2789767" y="3232151"/>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Imperfect Forms</a:t>
            </a:r>
          </a:p>
        </p:txBody>
      </p:sp>
      <p:sp>
        <p:nvSpPr>
          <p:cNvPr id="32" name="Subtitle 2"/>
          <p:cNvSpPr txBox="1">
            <a:spLocks/>
          </p:cNvSpPr>
          <p:nvPr/>
        </p:nvSpPr>
        <p:spPr>
          <a:xfrm>
            <a:off x="2789767" y="3778245"/>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400" b="1" dirty="0" err="1" smtClean="0">
                <a:solidFill>
                  <a:srgbClr val="000000"/>
                </a:solidFill>
              </a:rPr>
              <a:t>Parodi</a:t>
            </a:r>
            <a:r>
              <a:rPr lang="en-US" sz="1400" b="1" dirty="0" smtClean="0">
                <a:solidFill>
                  <a:srgbClr val="000000"/>
                </a:solidFill>
              </a:rPr>
              <a:t> </a:t>
            </a:r>
            <a:r>
              <a:rPr lang="en-US" sz="1400" b="1" dirty="0">
                <a:solidFill>
                  <a:srgbClr val="000000"/>
                </a:solidFill>
              </a:rPr>
              <a:t>et al</a:t>
            </a:r>
            <a:r>
              <a:rPr lang="en-US" sz="1400" b="1" dirty="0" smtClean="0">
                <a:solidFill>
                  <a:srgbClr val="000000"/>
                </a:solidFill>
              </a:rPr>
              <a:t>.</a:t>
            </a:r>
            <a:r>
              <a:rPr lang="en-US" sz="1400" b="1" dirty="0">
                <a:solidFill>
                  <a:srgbClr val="000000"/>
                </a:solidFill>
              </a:rPr>
              <a:t> </a:t>
            </a:r>
            <a:r>
              <a:rPr lang="en-US" sz="1400" b="1" dirty="0" smtClean="0">
                <a:solidFill>
                  <a:srgbClr val="000000"/>
                </a:solidFill>
              </a:rPr>
              <a:t>(2004); </a:t>
            </a:r>
            <a:r>
              <a:rPr lang="en-US" sz="1400" b="1" dirty="0" err="1" smtClean="0">
                <a:solidFill>
                  <a:srgbClr val="000000"/>
                </a:solidFill>
              </a:rPr>
              <a:t>Gürel</a:t>
            </a:r>
            <a:r>
              <a:rPr lang="en-US" sz="1400" b="1" dirty="0" smtClean="0">
                <a:solidFill>
                  <a:srgbClr val="000000"/>
                </a:solidFill>
              </a:rPr>
              <a:t> (2000); </a:t>
            </a:r>
            <a:r>
              <a:rPr lang="en-US" sz="1400" b="1" dirty="0" err="1" smtClean="0">
                <a:solidFill>
                  <a:srgbClr val="000000"/>
                </a:solidFill>
              </a:rPr>
              <a:t>Haznedar</a:t>
            </a:r>
            <a:r>
              <a:rPr lang="en-US" sz="1400" b="1" dirty="0" smtClean="0">
                <a:solidFill>
                  <a:srgbClr val="000000"/>
                </a:solidFill>
              </a:rPr>
              <a:t> (2006); </a:t>
            </a:r>
            <a:r>
              <a:rPr lang="en-US" sz="1400" b="1" dirty="0" err="1" smtClean="0">
                <a:solidFill>
                  <a:srgbClr val="000000"/>
                </a:solidFill>
              </a:rPr>
              <a:t>Papadopoulou</a:t>
            </a:r>
            <a:r>
              <a:rPr lang="en-US" sz="1400" b="1" dirty="0" smtClean="0">
                <a:solidFill>
                  <a:srgbClr val="000000"/>
                </a:solidFill>
              </a:rPr>
              <a:t> </a:t>
            </a:r>
            <a:r>
              <a:rPr lang="en-US" sz="1400" b="1" dirty="0">
                <a:solidFill>
                  <a:srgbClr val="000000"/>
                </a:solidFill>
              </a:rPr>
              <a:t>et al</a:t>
            </a:r>
            <a:r>
              <a:rPr lang="en-US" sz="1400" b="1" dirty="0" smtClean="0">
                <a:solidFill>
                  <a:srgbClr val="000000"/>
                </a:solidFill>
              </a:rPr>
              <a:t>.</a:t>
            </a:r>
            <a:r>
              <a:rPr lang="en-US" sz="1400" b="1" dirty="0">
                <a:solidFill>
                  <a:srgbClr val="000000"/>
                </a:solidFill>
              </a:rPr>
              <a:t> </a:t>
            </a:r>
            <a:r>
              <a:rPr lang="en-US" sz="1400" b="1" dirty="0" smtClean="0">
                <a:solidFill>
                  <a:srgbClr val="000000"/>
                </a:solidFill>
              </a:rPr>
              <a:t>(2011); </a:t>
            </a:r>
            <a:r>
              <a:rPr lang="en-US" sz="1400" b="1" dirty="0" err="1" smtClean="0">
                <a:solidFill>
                  <a:srgbClr val="000000"/>
                </a:solidFill>
              </a:rPr>
              <a:t>Jordens</a:t>
            </a:r>
            <a:r>
              <a:rPr lang="en-US" sz="1400" b="1" dirty="0" smtClean="0">
                <a:solidFill>
                  <a:srgbClr val="000000"/>
                </a:solidFill>
              </a:rPr>
              <a:t> </a:t>
            </a:r>
            <a:r>
              <a:rPr lang="en-US" sz="1400" b="1" dirty="0">
                <a:solidFill>
                  <a:srgbClr val="000000"/>
                </a:solidFill>
              </a:rPr>
              <a:t>et al</a:t>
            </a:r>
            <a:r>
              <a:rPr lang="en-US" sz="1400" b="1" dirty="0" smtClean="0">
                <a:solidFill>
                  <a:srgbClr val="000000"/>
                </a:solidFill>
              </a:rPr>
              <a:t>.</a:t>
            </a:r>
            <a:r>
              <a:rPr lang="en-US" sz="1400" b="1" dirty="0">
                <a:solidFill>
                  <a:srgbClr val="000000"/>
                </a:solidFill>
              </a:rPr>
              <a:t> </a:t>
            </a:r>
            <a:r>
              <a:rPr lang="en-US" sz="1400" b="1" dirty="0" smtClean="0">
                <a:solidFill>
                  <a:srgbClr val="000000"/>
                </a:solidFill>
              </a:rPr>
              <a:t>(1989)</a:t>
            </a:r>
          </a:p>
        </p:txBody>
      </p:sp>
    </p:spTree>
    <p:extLst>
      <p:ext uri="{BB962C8B-B14F-4D97-AF65-F5344CB8AC3E}">
        <p14:creationId xmlns:p14="http://schemas.microsoft.com/office/powerpoint/2010/main" val="20346151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0"/>
                                        </p:tgtEl>
                                      </p:cBhvr>
                                      <p:by x="150000" y="150000"/>
                                    </p:animScale>
                                  </p:childTnLst>
                                </p:cTn>
                              </p:par>
                              <p:par>
                                <p:cTn id="7" presetID="6" presetClass="emph" presetSubtype="0" fill="hold" nodeType="withEffect">
                                  <p:stCondLst>
                                    <p:cond delay="0"/>
                                  </p:stCondLst>
                                  <p:childTnLst>
                                    <p:animScale>
                                      <p:cBhvr>
                                        <p:cTn id="8" dur="2000" fill="hold"/>
                                        <p:tgtEl>
                                          <p:spTgt spid="21"/>
                                        </p:tgtEl>
                                      </p:cBhvr>
                                      <p:by x="50000" y="50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21"/>
                                        </p:tgtEl>
                                      </p:cBhvr>
                                      <p:by x="400000" y="400000"/>
                                    </p:animScale>
                                  </p:childTnLst>
                                </p:cTn>
                              </p:par>
                              <p:par>
                                <p:cTn id="13" presetID="6" presetClass="emph" presetSubtype="0" fill="hold" nodeType="withEffect">
                                  <p:stCondLst>
                                    <p:cond delay="0"/>
                                  </p:stCondLst>
                                  <p:childTnLst>
                                    <p:animScale>
                                      <p:cBhvr>
                                        <p:cTn id="14" dur="2000" fill="hold"/>
                                        <p:tgtEl>
                                          <p:spTgt spid="20"/>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2806700" y="3550018"/>
            <a:ext cx="3369733" cy="1286846"/>
          </a:xfrm>
          <a:prstGeom prst="roundRect">
            <a:avLst/>
          </a:prstGeom>
          <a:solidFill>
            <a:schemeClr val="bg1">
              <a:lumMod val="65000"/>
            </a:schemeClr>
          </a:solidFill>
          <a:ln w="19050" cmpd="sng">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t>66 languages</a:t>
            </a:r>
            <a:endParaRPr lang="en-US" sz="3200" b="1" dirty="0"/>
          </a:p>
        </p:txBody>
      </p:sp>
      <p:sp>
        <p:nvSpPr>
          <p:cNvPr id="23" name="Rounded Rectangle 22"/>
          <p:cNvSpPr/>
          <p:nvPr/>
        </p:nvSpPr>
        <p:spPr>
          <a:xfrm>
            <a:off x="4656667" y="1886318"/>
            <a:ext cx="3369733" cy="1286846"/>
          </a:xfrm>
          <a:prstGeom prst="roundRect">
            <a:avLst/>
          </a:prstGeom>
          <a:solidFill>
            <a:schemeClr val="bg1">
              <a:lumMod val="65000"/>
            </a:schemeClr>
          </a:solidFill>
          <a:ln w="19050" cmpd="sng">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t>231 languages with L2 info</a:t>
            </a:r>
            <a:endParaRPr lang="en-US" sz="3200" b="1" dirty="0"/>
          </a:p>
        </p:txBody>
      </p:sp>
      <p:sp>
        <p:nvSpPr>
          <p:cNvPr id="24" name="Rounded Rectangle 23"/>
          <p:cNvSpPr/>
          <p:nvPr/>
        </p:nvSpPr>
        <p:spPr>
          <a:xfrm>
            <a:off x="897466" y="1886318"/>
            <a:ext cx="3369733" cy="1286846"/>
          </a:xfrm>
          <a:prstGeom prst="roundRect">
            <a:avLst/>
          </a:prstGeom>
          <a:solidFill>
            <a:schemeClr val="bg1">
              <a:lumMod val="65000"/>
            </a:schemeClr>
          </a:solidFill>
          <a:ln w="19050" cmpd="sng">
            <a:no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3200" b="1" dirty="0" smtClean="0"/>
              <a:t>2,000+ languages in WALS</a:t>
            </a:r>
            <a:endParaRPr lang="en-US" sz="3200" b="1" dirty="0"/>
          </a:p>
        </p:txBody>
      </p:sp>
      <p:sp>
        <p:nvSpPr>
          <p:cNvPr id="25" name="Down Arrow 24"/>
          <p:cNvSpPr/>
          <p:nvPr/>
        </p:nvSpPr>
        <p:spPr>
          <a:xfrm rot="2059768">
            <a:off x="4615934" y="2900402"/>
            <a:ext cx="684925" cy="1003671"/>
          </a:xfrm>
          <a:prstGeom prst="downArrow">
            <a:avLst/>
          </a:prstGeom>
          <a:solidFill>
            <a:srgbClr val="C40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Down Arrow 25"/>
          <p:cNvSpPr/>
          <p:nvPr/>
        </p:nvSpPr>
        <p:spPr>
          <a:xfrm rot="19630133">
            <a:off x="3626351" y="2900198"/>
            <a:ext cx="684925" cy="1003671"/>
          </a:xfrm>
          <a:prstGeom prst="downArrow">
            <a:avLst/>
          </a:prstGeom>
          <a:solidFill>
            <a:srgbClr val="C40000"/>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TextBox 27"/>
          <p:cNvSpPr txBox="1"/>
          <p:nvPr/>
        </p:nvSpPr>
        <p:spPr>
          <a:xfrm>
            <a:off x="2806700" y="4836864"/>
            <a:ext cx="3369733" cy="830997"/>
          </a:xfrm>
          <a:prstGeom prst="rect">
            <a:avLst/>
          </a:prstGeom>
          <a:noFill/>
        </p:spPr>
        <p:txBody>
          <a:bodyPr wrap="square" rtlCol="0">
            <a:spAutoFit/>
          </a:bodyPr>
          <a:lstStyle/>
          <a:p>
            <a:pPr algn="ctr"/>
            <a:r>
              <a:rPr lang="en-US" sz="2400" b="1" dirty="0" smtClean="0"/>
              <a:t>… 26 language families</a:t>
            </a:r>
          </a:p>
          <a:p>
            <a:pPr algn="ctr"/>
            <a:r>
              <a:rPr lang="en-US" sz="2400" b="1" dirty="0" smtClean="0"/>
              <a:t>… 16 areas (AUTOTYP)</a:t>
            </a:r>
          </a:p>
        </p:txBody>
      </p:sp>
      <p:sp>
        <p:nvSpPr>
          <p:cNvPr id="29"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The </a:t>
            </a:r>
            <a:r>
              <a:rPr lang="en-US" b="1" dirty="0" smtClean="0">
                <a:solidFill>
                  <a:srgbClr val="948A54"/>
                </a:solidFill>
              </a:rPr>
              <a:t>sample</a:t>
            </a:r>
            <a:endParaRPr lang="en-US" b="1" dirty="0">
              <a:solidFill>
                <a:srgbClr val="948A54"/>
              </a:solidFill>
            </a:endParaRPr>
          </a:p>
        </p:txBody>
      </p:sp>
      <p:sp>
        <p:nvSpPr>
          <p:cNvPr id="30" name="TextBox 29"/>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Tree>
    <p:extLst>
      <p:ext uri="{BB962C8B-B14F-4D97-AF65-F5344CB8AC3E}">
        <p14:creationId xmlns:p14="http://schemas.microsoft.com/office/powerpoint/2010/main" val="98061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5" grpId="0" animBg="1"/>
      <p:bldP spid="26"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smtClean="0">
                <a:solidFill>
                  <a:srgbClr val="948A54"/>
                </a:solidFill>
              </a:rPr>
              <a:t>L2 speaker information</a:t>
            </a:r>
            <a:endParaRPr lang="en-US" b="1" dirty="0">
              <a:solidFill>
                <a:srgbClr val="948A54"/>
              </a:solidFill>
            </a:endParaRPr>
          </a:p>
        </p:txBody>
      </p:sp>
      <p:sp>
        <p:nvSpPr>
          <p:cNvPr id="5" name="TextBox 4"/>
          <p:cNvSpPr txBox="1"/>
          <p:nvPr/>
        </p:nvSpPr>
        <p:spPr>
          <a:xfrm>
            <a:off x="1257300" y="1739900"/>
            <a:ext cx="4889500" cy="3170099"/>
          </a:xfrm>
          <a:prstGeom prst="rect">
            <a:avLst/>
          </a:prstGeom>
          <a:noFill/>
        </p:spPr>
        <p:txBody>
          <a:bodyPr wrap="square" rtlCol="0">
            <a:spAutoFit/>
          </a:bodyPr>
          <a:lstStyle/>
          <a:p>
            <a:r>
              <a:rPr lang="en-US" sz="4200" b="1" dirty="0" smtClean="0"/>
              <a:t>Tamil:</a:t>
            </a:r>
          </a:p>
          <a:p>
            <a:endParaRPr lang="en-US" sz="1600" dirty="0"/>
          </a:p>
          <a:p>
            <a:r>
              <a:rPr lang="en-US" sz="4200" dirty="0" smtClean="0"/>
              <a:t>	</a:t>
            </a:r>
            <a:r>
              <a:rPr lang="en-US" sz="4200" b="1" dirty="0" smtClean="0"/>
              <a:t>L1:</a:t>
            </a:r>
            <a:r>
              <a:rPr lang="en-US" sz="4200" dirty="0"/>
              <a:t>	</a:t>
            </a:r>
            <a:r>
              <a:rPr lang="en-US" sz="4200" dirty="0" smtClean="0"/>
              <a:t>66,837,600</a:t>
            </a:r>
          </a:p>
          <a:p>
            <a:r>
              <a:rPr lang="en-US" sz="4200" dirty="0"/>
              <a:t>	</a:t>
            </a:r>
            <a:r>
              <a:rPr lang="en-US" sz="4200" b="1" dirty="0"/>
              <a:t>L2:</a:t>
            </a:r>
            <a:r>
              <a:rPr lang="en-US" sz="4200" dirty="0"/>
              <a:t>	</a:t>
            </a:r>
            <a:r>
              <a:rPr lang="en-US" sz="4200" dirty="0" smtClean="0"/>
              <a:t>8,000,000</a:t>
            </a:r>
          </a:p>
          <a:p>
            <a:endParaRPr lang="en-US" sz="1600" dirty="0"/>
          </a:p>
          <a:p>
            <a:r>
              <a:rPr lang="en-US" sz="4200" dirty="0" smtClean="0"/>
              <a:t>	</a:t>
            </a:r>
            <a:r>
              <a:rPr lang="en-US" sz="4200" b="1" dirty="0" smtClean="0"/>
              <a:t>L2%:</a:t>
            </a:r>
            <a:r>
              <a:rPr lang="en-US" sz="4200" dirty="0" smtClean="0"/>
              <a:t>	10.6%</a:t>
            </a:r>
            <a:endParaRPr lang="en-US" sz="4200" dirty="0"/>
          </a:p>
        </p:txBody>
      </p:sp>
    </p:spTree>
    <p:extLst>
      <p:ext uri="{BB962C8B-B14F-4D97-AF65-F5344CB8AC3E}">
        <p14:creationId xmlns:p14="http://schemas.microsoft.com/office/powerpoint/2010/main" val="37396179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Two measures, two analyses</a:t>
            </a:r>
          </a:p>
        </p:txBody>
      </p:sp>
      <p:sp>
        <p:nvSpPr>
          <p:cNvPr id="9" name="Content Placeholder 2"/>
          <p:cNvSpPr>
            <a:spLocks noGrp="1"/>
          </p:cNvSpPr>
          <p:nvPr>
            <p:ph idx="1"/>
          </p:nvPr>
        </p:nvSpPr>
        <p:spPr>
          <a:xfrm>
            <a:off x="457200" y="1600200"/>
            <a:ext cx="8229600" cy="4525963"/>
          </a:xfrm>
        </p:spPr>
        <p:txBody>
          <a:bodyPr/>
          <a:lstStyle/>
          <a:p>
            <a:pPr marL="0" indent="0">
              <a:buNone/>
            </a:pPr>
            <a:endParaRPr lang="en-US" sz="1600" b="1" dirty="0" smtClean="0"/>
          </a:p>
          <a:p>
            <a:pPr marL="0" indent="0">
              <a:buNone/>
            </a:pPr>
            <a:endParaRPr lang="en-US" sz="1600" b="1" dirty="0" smtClean="0"/>
          </a:p>
          <a:p>
            <a:pPr marL="0" indent="0">
              <a:buNone/>
            </a:pPr>
            <a:r>
              <a:rPr lang="en-US" b="1" dirty="0" smtClean="0"/>
              <a:t>A binary measure</a:t>
            </a:r>
          </a:p>
          <a:p>
            <a:pPr marL="0" indent="0">
              <a:buNone/>
            </a:pPr>
            <a:r>
              <a:rPr lang="en-US" sz="2000" dirty="0" smtClean="0"/>
              <a:t>	</a:t>
            </a:r>
          </a:p>
          <a:p>
            <a:pPr marL="0" indent="0">
              <a:buNone/>
            </a:pPr>
            <a:endParaRPr lang="en-US" sz="1600" dirty="0" smtClean="0"/>
          </a:p>
          <a:p>
            <a:pPr marL="0" indent="0">
              <a:buNone/>
            </a:pPr>
            <a:r>
              <a:rPr lang="en-US" b="1" dirty="0" smtClean="0"/>
              <a:t>A count measure</a:t>
            </a:r>
          </a:p>
          <a:p>
            <a:pPr marL="0" indent="0">
              <a:buNone/>
            </a:pPr>
            <a:r>
              <a:rPr lang="en-US" sz="2000" dirty="0" smtClean="0"/>
              <a:t>	</a:t>
            </a:r>
          </a:p>
        </p:txBody>
      </p:sp>
      <p:sp>
        <p:nvSpPr>
          <p:cNvPr id="10" name="TextBox 9"/>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Tree>
    <p:extLst>
      <p:ext uri="{BB962C8B-B14F-4D97-AF65-F5344CB8AC3E}">
        <p14:creationId xmlns:p14="http://schemas.microsoft.com/office/powerpoint/2010/main" val="394473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Two </a:t>
            </a:r>
            <a:r>
              <a:rPr lang="en-US" b="1" dirty="0" smtClean="0">
                <a:solidFill>
                  <a:srgbClr val="948A54"/>
                </a:solidFill>
              </a:rPr>
              <a:t>measures, two analyses</a:t>
            </a:r>
            <a:endParaRPr lang="en-US" b="1" dirty="0">
              <a:solidFill>
                <a:srgbClr val="948A54"/>
              </a:solidFill>
            </a:endParaRPr>
          </a:p>
        </p:txBody>
      </p:sp>
      <p:sp>
        <p:nvSpPr>
          <p:cNvPr id="9" name="Content Placeholder 2"/>
          <p:cNvSpPr>
            <a:spLocks noGrp="1"/>
          </p:cNvSpPr>
          <p:nvPr>
            <p:ph idx="1"/>
          </p:nvPr>
        </p:nvSpPr>
        <p:spPr>
          <a:xfrm>
            <a:off x="457200" y="1600200"/>
            <a:ext cx="8229600" cy="4525963"/>
          </a:xfrm>
        </p:spPr>
        <p:txBody>
          <a:bodyPr/>
          <a:lstStyle/>
          <a:p>
            <a:pPr marL="0" indent="0">
              <a:buNone/>
            </a:pPr>
            <a:endParaRPr lang="en-US" sz="1600" b="1" dirty="0" smtClean="0"/>
          </a:p>
          <a:p>
            <a:pPr marL="0" indent="0">
              <a:buNone/>
            </a:pPr>
            <a:endParaRPr lang="en-US" sz="1600" b="1" dirty="0" smtClean="0"/>
          </a:p>
          <a:p>
            <a:pPr marL="0" indent="0">
              <a:buNone/>
            </a:pPr>
            <a:r>
              <a:rPr lang="en-US" b="1" dirty="0" smtClean="0"/>
              <a:t>A binary measure	</a:t>
            </a:r>
            <a:r>
              <a:rPr lang="en-US" dirty="0" smtClean="0">
                <a:latin typeface="Wingdings"/>
                <a:ea typeface="Wingdings"/>
                <a:cs typeface="Wingdings"/>
              </a:rPr>
              <a:t>	</a:t>
            </a:r>
            <a:r>
              <a:rPr lang="en-US" dirty="0">
                <a:latin typeface="Calibri"/>
                <a:ea typeface="Wingdings"/>
                <a:cs typeface="Calibri"/>
              </a:rPr>
              <a:t> </a:t>
            </a:r>
            <a:r>
              <a:rPr lang="en-US" dirty="0" smtClean="0">
                <a:latin typeface="Calibri"/>
                <a:ea typeface="Wingdings"/>
                <a:cs typeface="Calibri"/>
              </a:rPr>
              <a:t> </a:t>
            </a:r>
            <a:r>
              <a:rPr lang="en-US" b="1" dirty="0" smtClean="0">
                <a:latin typeface="Calibri"/>
                <a:ea typeface="Wingdings"/>
                <a:cs typeface="Calibri"/>
              </a:rPr>
              <a:t>Logistic regression</a:t>
            </a:r>
            <a:endParaRPr lang="en-US" b="1" dirty="0" smtClean="0">
              <a:latin typeface="Calibri"/>
              <a:cs typeface="Calibri"/>
            </a:endParaRPr>
          </a:p>
          <a:p>
            <a:pPr marL="0" indent="0">
              <a:buNone/>
            </a:pPr>
            <a:r>
              <a:rPr lang="en-US" sz="2000" dirty="0" smtClean="0"/>
              <a:t>	</a:t>
            </a:r>
          </a:p>
          <a:p>
            <a:pPr marL="0" indent="0">
              <a:buNone/>
            </a:pPr>
            <a:endParaRPr lang="en-US" sz="1600" dirty="0" smtClean="0"/>
          </a:p>
          <a:p>
            <a:pPr marL="0" indent="0">
              <a:buNone/>
            </a:pPr>
            <a:r>
              <a:rPr lang="en-US" b="1" dirty="0" smtClean="0"/>
              <a:t>A </a:t>
            </a:r>
            <a:r>
              <a:rPr lang="en-US" b="1" dirty="0"/>
              <a:t>count </a:t>
            </a:r>
            <a:r>
              <a:rPr lang="en-US" b="1" dirty="0" smtClean="0"/>
              <a:t>measure</a:t>
            </a:r>
          </a:p>
          <a:p>
            <a:pPr marL="0" indent="0">
              <a:buNone/>
            </a:pPr>
            <a:r>
              <a:rPr lang="en-US" sz="2000" dirty="0" smtClean="0"/>
              <a:t>	</a:t>
            </a:r>
          </a:p>
        </p:txBody>
      </p:sp>
      <p:sp>
        <p:nvSpPr>
          <p:cNvPr id="10" name="TextBox 9"/>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Tree>
    <p:extLst>
      <p:ext uri="{BB962C8B-B14F-4D97-AF65-F5344CB8AC3E}">
        <p14:creationId xmlns:p14="http://schemas.microsoft.com/office/powerpoint/2010/main" val="86766320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Two </a:t>
            </a:r>
            <a:r>
              <a:rPr lang="en-US" b="1" dirty="0" smtClean="0">
                <a:solidFill>
                  <a:srgbClr val="948A54"/>
                </a:solidFill>
              </a:rPr>
              <a:t>measures, two analyses</a:t>
            </a:r>
            <a:endParaRPr lang="en-US" b="1" dirty="0">
              <a:solidFill>
                <a:srgbClr val="948A54"/>
              </a:solidFill>
            </a:endParaRPr>
          </a:p>
        </p:txBody>
      </p:sp>
      <p:sp>
        <p:nvSpPr>
          <p:cNvPr id="9" name="Content Placeholder 2"/>
          <p:cNvSpPr>
            <a:spLocks noGrp="1"/>
          </p:cNvSpPr>
          <p:nvPr>
            <p:ph idx="1"/>
          </p:nvPr>
        </p:nvSpPr>
        <p:spPr>
          <a:xfrm>
            <a:off x="457200" y="1600200"/>
            <a:ext cx="8229600" cy="4525963"/>
          </a:xfrm>
        </p:spPr>
        <p:txBody>
          <a:bodyPr/>
          <a:lstStyle/>
          <a:p>
            <a:pPr marL="0" indent="0">
              <a:buNone/>
            </a:pPr>
            <a:endParaRPr lang="en-US" sz="1600" b="1" dirty="0" smtClean="0"/>
          </a:p>
          <a:p>
            <a:pPr marL="0" indent="0">
              <a:buNone/>
            </a:pPr>
            <a:endParaRPr lang="en-US" sz="1600" b="1" dirty="0" smtClean="0"/>
          </a:p>
          <a:p>
            <a:pPr marL="0" indent="0">
              <a:buNone/>
            </a:pPr>
            <a:r>
              <a:rPr lang="en-US" b="1" dirty="0" smtClean="0"/>
              <a:t>A binary measure	</a:t>
            </a:r>
            <a:r>
              <a:rPr lang="en-US" dirty="0" smtClean="0">
                <a:latin typeface="Wingdings"/>
                <a:ea typeface="Wingdings"/>
                <a:cs typeface="Wingdings"/>
              </a:rPr>
              <a:t>	</a:t>
            </a:r>
            <a:r>
              <a:rPr lang="en-US" dirty="0">
                <a:latin typeface="Calibri"/>
                <a:ea typeface="Wingdings"/>
                <a:cs typeface="Calibri"/>
              </a:rPr>
              <a:t> </a:t>
            </a:r>
            <a:r>
              <a:rPr lang="en-US" dirty="0" smtClean="0">
                <a:latin typeface="Calibri"/>
                <a:ea typeface="Wingdings"/>
                <a:cs typeface="Calibri"/>
              </a:rPr>
              <a:t> </a:t>
            </a:r>
            <a:r>
              <a:rPr lang="en-US" b="1" dirty="0" smtClean="0">
                <a:latin typeface="Calibri"/>
                <a:ea typeface="Wingdings"/>
                <a:cs typeface="Calibri"/>
              </a:rPr>
              <a:t>Logistic regression</a:t>
            </a:r>
            <a:endParaRPr lang="en-US" b="1" dirty="0" smtClean="0">
              <a:latin typeface="Calibri"/>
              <a:cs typeface="Calibri"/>
            </a:endParaRPr>
          </a:p>
          <a:p>
            <a:pPr marL="0" indent="0">
              <a:buNone/>
            </a:pPr>
            <a:r>
              <a:rPr lang="en-US" sz="2000" dirty="0" smtClean="0"/>
              <a:t>	</a:t>
            </a:r>
          </a:p>
          <a:p>
            <a:pPr marL="0" indent="0">
              <a:buNone/>
            </a:pPr>
            <a:endParaRPr lang="en-US" sz="1600" dirty="0" smtClean="0"/>
          </a:p>
          <a:p>
            <a:pPr marL="0" indent="0">
              <a:buNone/>
            </a:pPr>
            <a:r>
              <a:rPr lang="en-US" b="1" dirty="0" smtClean="0"/>
              <a:t>A </a:t>
            </a:r>
            <a:r>
              <a:rPr lang="en-US" b="1" dirty="0"/>
              <a:t>count measure	</a:t>
            </a:r>
            <a:r>
              <a:rPr lang="en-US" dirty="0">
                <a:latin typeface="Wingdings"/>
                <a:ea typeface="Wingdings"/>
                <a:cs typeface="Wingdings"/>
              </a:rPr>
              <a:t>	</a:t>
            </a:r>
            <a:r>
              <a:rPr lang="en-US" dirty="0">
                <a:ea typeface="Wingdings"/>
                <a:cs typeface="Calibri"/>
              </a:rPr>
              <a:t>  </a:t>
            </a:r>
            <a:r>
              <a:rPr lang="en-US" b="1" dirty="0" smtClean="0">
                <a:ea typeface="Wingdings"/>
                <a:cs typeface="Calibri"/>
              </a:rPr>
              <a:t>Poisson regression</a:t>
            </a:r>
            <a:endParaRPr lang="en-US" b="1" dirty="0" smtClean="0"/>
          </a:p>
          <a:p>
            <a:pPr marL="0" indent="0">
              <a:buNone/>
            </a:pPr>
            <a:r>
              <a:rPr lang="en-US" sz="2000" dirty="0" smtClean="0"/>
              <a:t>	</a:t>
            </a:r>
          </a:p>
        </p:txBody>
      </p:sp>
      <p:sp>
        <p:nvSpPr>
          <p:cNvPr id="10" name="TextBox 9"/>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
        <p:nvSpPr>
          <p:cNvPr id="3" name="TextBox 2"/>
          <p:cNvSpPr txBox="1"/>
          <p:nvPr/>
        </p:nvSpPr>
        <p:spPr>
          <a:xfrm>
            <a:off x="609600" y="2828582"/>
            <a:ext cx="7772400" cy="323165"/>
          </a:xfrm>
          <a:prstGeom prst="rect">
            <a:avLst/>
          </a:prstGeom>
          <a:noFill/>
        </p:spPr>
        <p:txBody>
          <a:bodyPr wrap="square" rtlCol="0">
            <a:spAutoFit/>
          </a:bodyPr>
          <a:lstStyle/>
          <a:p>
            <a:r>
              <a:rPr lang="en-US" sz="1500" b="1" dirty="0" err="1">
                <a:solidFill>
                  <a:schemeClr val="accent1">
                    <a:lumMod val="75000"/>
                  </a:schemeClr>
                </a:solidFill>
                <a:latin typeface="Courier"/>
                <a:cs typeface="Courier"/>
              </a:rPr>
              <a:t>glmer</a:t>
            </a:r>
            <a:r>
              <a:rPr lang="en-US" sz="1500" b="1" dirty="0">
                <a:solidFill>
                  <a:schemeClr val="accent1">
                    <a:lumMod val="75000"/>
                  </a:schemeClr>
                </a:solidFill>
                <a:latin typeface="Courier"/>
                <a:cs typeface="Courier"/>
              </a:rPr>
              <a:t>(case ~ L2 + (1+L2|family) + (1+L2|area),family="binomial")</a:t>
            </a:r>
            <a:endParaRPr lang="en-US" sz="1500" dirty="0"/>
          </a:p>
        </p:txBody>
      </p:sp>
      <p:sp>
        <p:nvSpPr>
          <p:cNvPr id="7" name="TextBox 6"/>
          <p:cNvSpPr txBox="1"/>
          <p:nvPr/>
        </p:nvSpPr>
        <p:spPr>
          <a:xfrm>
            <a:off x="609600" y="4060482"/>
            <a:ext cx="7772400" cy="323165"/>
          </a:xfrm>
          <a:prstGeom prst="rect">
            <a:avLst/>
          </a:prstGeom>
          <a:noFill/>
        </p:spPr>
        <p:txBody>
          <a:bodyPr wrap="square" rtlCol="0">
            <a:spAutoFit/>
          </a:bodyPr>
          <a:lstStyle/>
          <a:p>
            <a:r>
              <a:rPr lang="en-US" sz="1500" b="1" dirty="0" err="1">
                <a:solidFill>
                  <a:schemeClr val="accent1">
                    <a:lumMod val="75000"/>
                  </a:schemeClr>
                </a:solidFill>
                <a:latin typeface="Courier"/>
                <a:cs typeface="Courier"/>
              </a:rPr>
              <a:t>glmer</a:t>
            </a:r>
            <a:r>
              <a:rPr lang="en-US" sz="1500" b="1" dirty="0">
                <a:solidFill>
                  <a:schemeClr val="accent1">
                    <a:lumMod val="75000"/>
                  </a:schemeClr>
                </a:solidFill>
                <a:latin typeface="Courier"/>
                <a:cs typeface="Courier"/>
              </a:rPr>
              <a:t>(case ~ L2 + (1+L2|family) + (1+L2|area),family</a:t>
            </a:r>
            <a:r>
              <a:rPr lang="en-US" sz="1500" b="1" dirty="0" smtClean="0">
                <a:solidFill>
                  <a:schemeClr val="accent1">
                    <a:lumMod val="75000"/>
                  </a:schemeClr>
                </a:solidFill>
                <a:latin typeface="Courier"/>
                <a:cs typeface="Courier"/>
              </a:rPr>
              <a:t>=</a:t>
            </a:r>
            <a:r>
              <a:rPr lang="en-US" sz="1500" b="1" dirty="0">
                <a:solidFill>
                  <a:schemeClr val="accent1">
                    <a:lumMod val="75000"/>
                  </a:schemeClr>
                </a:solidFill>
                <a:latin typeface="Courier"/>
                <a:cs typeface="Courier"/>
              </a:rPr>
              <a:t>"</a:t>
            </a:r>
            <a:r>
              <a:rPr lang="en-US" sz="1500" b="1" dirty="0" err="1" smtClean="0">
                <a:solidFill>
                  <a:schemeClr val="accent1">
                    <a:lumMod val="75000"/>
                  </a:schemeClr>
                </a:solidFill>
                <a:latin typeface="Courier"/>
                <a:cs typeface="Courier"/>
              </a:rPr>
              <a:t>poisson</a:t>
            </a:r>
            <a:r>
              <a:rPr lang="en-US" sz="1500" b="1" dirty="0" smtClean="0">
                <a:solidFill>
                  <a:schemeClr val="accent1">
                    <a:lumMod val="75000"/>
                  </a:schemeClr>
                </a:solidFill>
                <a:latin typeface="Courier"/>
                <a:cs typeface="Courier"/>
              </a:rPr>
              <a:t>"</a:t>
            </a:r>
            <a:r>
              <a:rPr lang="en-US" sz="1500" b="1" dirty="0">
                <a:solidFill>
                  <a:schemeClr val="accent1">
                    <a:lumMod val="75000"/>
                  </a:schemeClr>
                </a:solidFill>
                <a:latin typeface="Courier"/>
                <a:cs typeface="Courier"/>
              </a:rPr>
              <a:t>)</a:t>
            </a:r>
            <a:endParaRPr lang="en-US" sz="1500" dirty="0"/>
          </a:p>
        </p:txBody>
      </p:sp>
    </p:spTree>
    <p:extLst>
      <p:ext uri="{BB962C8B-B14F-4D97-AF65-F5344CB8AC3E}">
        <p14:creationId xmlns:p14="http://schemas.microsoft.com/office/powerpoint/2010/main" val="4081441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6848669"/>
          </a:xfrm>
          <a:prstGeom prst="rect">
            <a:avLst/>
          </a:prstGeom>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Results</a:t>
            </a:r>
          </a:p>
        </p:txBody>
      </p:sp>
      <p:sp>
        <p:nvSpPr>
          <p:cNvPr id="6" name="TextBox 5"/>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Tree>
    <p:extLst>
      <p:ext uri="{BB962C8B-B14F-4D97-AF65-F5344CB8AC3E}">
        <p14:creationId xmlns:p14="http://schemas.microsoft.com/office/powerpoint/2010/main" val="37531934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82708" y="-134708"/>
            <a:ext cx="6467373" cy="7652601"/>
          </a:xfrm>
          <a:prstGeom prst="rect">
            <a:avLst/>
          </a:prstGeom>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Results</a:t>
            </a:r>
          </a:p>
        </p:txBody>
      </p:sp>
      <p:sp>
        <p:nvSpPr>
          <p:cNvPr id="6" name="TextBox 5"/>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Tree>
    <p:extLst>
      <p:ext uri="{BB962C8B-B14F-4D97-AF65-F5344CB8AC3E}">
        <p14:creationId xmlns:p14="http://schemas.microsoft.com/office/powerpoint/2010/main" val="203382046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535769" y="3075006"/>
            <a:ext cx="3710517" cy="104987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Excluding languages</a:t>
            </a:r>
            <a:br>
              <a:rPr lang="en-US" sz="2800" b="1" dirty="0" smtClean="0">
                <a:solidFill>
                  <a:srgbClr val="000000"/>
                </a:solidFill>
              </a:rPr>
            </a:br>
            <a:r>
              <a:rPr lang="en-US" sz="2800" b="1" dirty="0" smtClean="0">
                <a:solidFill>
                  <a:srgbClr val="000000"/>
                </a:solidFill>
              </a:rPr>
              <a:t>with no historical case</a:t>
            </a:r>
          </a:p>
        </p:txBody>
      </p:sp>
      <p:sp>
        <p:nvSpPr>
          <p:cNvPr id="5" name="Subtitle 2"/>
          <p:cNvSpPr txBox="1">
            <a:spLocks/>
          </p:cNvSpPr>
          <p:nvPr/>
        </p:nvSpPr>
        <p:spPr>
          <a:xfrm>
            <a:off x="2728388" y="1895146"/>
            <a:ext cx="3357033" cy="939800"/>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Excluding Indo-European languages</a:t>
            </a:r>
          </a:p>
        </p:txBody>
      </p:sp>
      <p:sp>
        <p:nvSpPr>
          <p:cNvPr id="6" name="TextBox 5"/>
          <p:cNvSpPr txBox="1"/>
          <p:nvPr/>
        </p:nvSpPr>
        <p:spPr>
          <a:xfrm>
            <a:off x="5924556" y="1965849"/>
            <a:ext cx="800100" cy="830997"/>
          </a:xfrm>
          <a:prstGeom prst="rect">
            <a:avLst/>
          </a:prstGeom>
          <a:noFill/>
        </p:spPr>
        <p:txBody>
          <a:bodyPr wrap="square" rtlCol="0">
            <a:spAutoFit/>
          </a:bodyPr>
          <a:lstStyle/>
          <a:p>
            <a:r>
              <a:rPr lang="en-US" sz="4800" dirty="0" smtClean="0">
                <a:solidFill>
                  <a:srgbClr val="008000"/>
                </a:solidFill>
                <a:latin typeface="Zapf Dingbats"/>
                <a:ea typeface="Zapf Dingbats"/>
                <a:cs typeface="Zapf Dingbats"/>
                <a:sym typeface="Zapf Dingbats"/>
              </a:rPr>
              <a:t>✔</a:t>
            </a:r>
            <a:endParaRPr lang="en-US" sz="4800" dirty="0">
              <a:solidFill>
                <a:srgbClr val="008000"/>
              </a:solidFill>
            </a:endParaRPr>
          </a:p>
        </p:txBody>
      </p:sp>
      <p:sp>
        <p:nvSpPr>
          <p:cNvPr id="7" name="TextBox 6"/>
          <p:cNvSpPr txBox="1"/>
          <p:nvPr/>
        </p:nvSpPr>
        <p:spPr>
          <a:xfrm>
            <a:off x="6019801" y="3100406"/>
            <a:ext cx="800100" cy="830997"/>
          </a:xfrm>
          <a:prstGeom prst="rect">
            <a:avLst/>
          </a:prstGeom>
          <a:noFill/>
        </p:spPr>
        <p:txBody>
          <a:bodyPr wrap="square" rtlCol="0">
            <a:spAutoFit/>
          </a:bodyPr>
          <a:lstStyle/>
          <a:p>
            <a:r>
              <a:rPr lang="en-US" sz="4800" dirty="0" smtClean="0">
                <a:solidFill>
                  <a:srgbClr val="008000"/>
                </a:solidFill>
                <a:latin typeface="Zapf Dingbats"/>
                <a:ea typeface="Zapf Dingbats"/>
                <a:cs typeface="Zapf Dingbats"/>
                <a:sym typeface="Zapf Dingbats"/>
              </a:rPr>
              <a:t>✔</a:t>
            </a:r>
            <a:endParaRPr lang="en-US" sz="4800" dirty="0">
              <a:solidFill>
                <a:srgbClr val="008000"/>
              </a:solidFill>
            </a:endParaRPr>
          </a:p>
        </p:txBody>
      </p:sp>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a:solidFill>
                  <a:srgbClr val="948A54"/>
                </a:solidFill>
              </a:rPr>
              <a:t>Robustness </a:t>
            </a:r>
            <a:r>
              <a:rPr lang="en-US" b="1" dirty="0" smtClean="0">
                <a:solidFill>
                  <a:srgbClr val="948A54"/>
                </a:solidFill>
              </a:rPr>
              <a:t>of the results</a:t>
            </a:r>
            <a:endParaRPr lang="en-US" b="1" dirty="0">
              <a:solidFill>
                <a:srgbClr val="948A54"/>
              </a:solidFill>
            </a:endParaRPr>
          </a:p>
        </p:txBody>
      </p:sp>
      <p:sp>
        <p:nvSpPr>
          <p:cNvPr id="10" name="Subtitle 2"/>
          <p:cNvSpPr txBox="1">
            <a:spLocks/>
          </p:cNvSpPr>
          <p:nvPr/>
        </p:nvSpPr>
        <p:spPr>
          <a:xfrm>
            <a:off x="2535769" y="4294206"/>
            <a:ext cx="3710517" cy="1049878"/>
          </a:xfrm>
          <a:prstGeom prst="rect">
            <a:avLst/>
          </a:prstGeom>
        </p:spPr>
        <p:txBody>
          <a:bodyPr>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800" b="1" dirty="0" smtClean="0">
                <a:solidFill>
                  <a:srgbClr val="000000"/>
                </a:solidFill>
              </a:rPr>
              <a:t>Language-by-language deletion</a:t>
            </a:r>
          </a:p>
        </p:txBody>
      </p:sp>
      <p:sp>
        <p:nvSpPr>
          <p:cNvPr id="11" name="TextBox 10"/>
          <p:cNvSpPr txBox="1"/>
          <p:nvPr/>
        </p:nvSpPr>
        <p:spPr>
          <a:xfrm>
            <a:off x="6019801" y="4319606"/>
            <a:ext cx="800100" cy="830997"/>
          </a:xfrm>
          <a:prstGeom prst="rect">
            <a:avLst/>
          </a:prstGeom>
          <a:noFill/>
        </p:spPr>
        <p:txBody>
          <a:bodyPr wrap="square" rtlCol="0">
            <a:spAutoFit/>
          </a:bodyPr>
          <a:lstStyle/>
          <a:p>
            <a:r>
              <a:rPr lang="en-US" sz="4800" dirty="0" smtClean="0">
                <a:solidFill>
                  <a:srgbClr val="008000"/>
                </a:solidFill>
                <a:latin typeface="Zapf Dingbats"/>
                <a:ea typeface="Zapf Dingbats"/>
                <a:cs typeface="Zapf Dingbats"/>
                <a:sym typeface="Zapf Dingbats"/>
              </a:rPr>
              <a:t>✔</a:t>
            </a:r>
            <a:endParaRPr lang="en-US" sz="4800" dirty="0">
              <a:solidFill>
                <a:srgbClr val="008000"/>
              </a:solidFill>
            </a:endParaRPr>
          </a:p>
        </p:txBody>
      </p:sp>
      <p:sp>
        <p:nvSpPr>
          <p:cNvPr id="13" name="TextBox 12"/>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spTree>
    <p:extLst>
      <p:ext uri="{BB962C8B-B14F-4D97-AF65-F5344CB8AC3E}">
        <p14:creationId xmlns:p14="http://schemas.microsoft.com/office/powerpoint/2010/main" val="27204509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457200" y="274638"/>
            <a:ext cx="8229600" cy="1143000"/>
          </a:xfrm>
          <a:prstGeom prst="rect">
            <a:avLst/>
          </a:prstGeom>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&amp; Winter (2013):</a:t>
            </a:r>
            <a:br>
              <a:rPr lang="en-US" b="1" dirty="0">
                <a:solidFill>
                  <a:srgbClr val="948A54"/>
                </a:solidFill>
              </a:rPr>
            </a:br>
            <a:r>
              <a:rPr lang="en-US" b="1" dirty="0" smtClean="0">
                <a:solidFill>
                  <a:srgbClr val="948A54"/>
                </a:solidFill>
              </a:rPr>
              <a:t>In the small sample, language does not correlate with population size</a:t>
            </a:r>
            <a:endParaRPr lang="en-US" b="1" dirty="0">
              <a:solidFill>
                <a:srgbClr val="948A54"/>
              </a:solidFill>
            </a:endParaRPr>
          </a:p>
        </p:txBody>
      </p:sp>
      <p:sp>
        <p:nvSpPr>
          <p:cNvPr id="13" name="TextBox 12"/>
          <p:cNvSpPr txBox="1"/>
          <p:nvPr/>
        </p:nvSpPr>
        <p:spPr>
          <a:xfrm>
            <a:off x="0" y="6273224"/>
            <a:ext cx="9144000" cy="584776"/>
          </a:xfrm>
          <a:prstGeom prst="rect">
            <a:avLst/>
          </a:prstGeom>
          <a:noFill/>
        </p:spPr>
        <p:txBody>
          <a:bodyPr wrap="square" rtlCol="0">
            <a:spAutoFit/>
          </a:bodyPr>
          <a:lstStyle/>
          <a:p>
            <a:pPr algn="r"/>
            <a:r>
              <a:rPr lang="en-US" sz="1600" b="1" dirty="0" err="1"/>
              <a:t>Iggesen</a:t>
            </a:r>
            <a:r>
              <a:rPr lang="en-US" sz="1600" b="1" dirty="0"/>
              <a:t>, </a:t>
            </a:r>
            <a:r>
              <a:rPr lang="en-US" sz="1600" b="1" dirty="0" smtClean="0"/>
              <a:t>O. A</a:t>
            </a:r>
            <a:r>
              <a:rPr lang="en-US" sz="1600" b="1" dirty="0"/>
              <a:t>. </a:t>
            </a:r>
            <a:r>
              <a:rPr lang="en-US" sz="1600" b="1" dirty="0" smtClean="0"/>
              <a:t>(2011). </a:t>
            </a:r>
            <a:r>
              <a:rPr lang="en-US" sz="1600" b="1" dirty="0"/>
              <a:t>Number of cases. </a:t>
            </a:r>
            <a:r>
              <a:rPr lang="en-US" sz="1600" b="1" dirty="0" smtClean="0"/>
              <a:t>In M. S</a:t>
            </a:r>
            <a:r>
              <a:rPr lang="en-US" sz="1600" b="1" dirty="0"/>
              <a:t>. Dryer </a:t>
            </a:r>
            <a:r>
              <a:rPr lang="en-US" sz="1600" b="1" dirty="0" smtClean="0"/>
              <a:t>&amp; M. </a:t>
            </a:r>
            <a:r>
              <a:rPr lang="en-US" sz="1600" b="1" dirty="0" err="1" smtClean="0"/>
              <a:t>Haspelmath</a:t>
            </a:r>
            <a:r>
              <a:rPr lang="en-US" sz="1600" b="1" dirty="0" smtClean="0"/>
              <a:t> (Eds</a:t>
            </a:r>
            <a:r>
              <a:rPr lang="en-US" sz="1600" b="1" dirty="0"/>
              <a:t>.),</a:t>
            </a:r>
          </a:p>
          <a:p>
            <a:pPr algn="r"/>
            <a:r>
              <a:rPr lang="en-US" sz="1600" b="1" i="1" dirty="0" smtClean="0"/>
              <a:t>The World </a:t>
            </a:r>
            <a:r>
              <a:rPr lang="en-US" sz="1600" b="1" i="1" dirty="0"/>
              <a:t>Atlas of Language </a:t>
            </a:r>
            <a:r>
              <a:rPr lang="en-US" sz="1600" b="1" i="1" dirty="0" smtClean="0"/>
              <a:t>Structures Online</a:t>
            </a:r>
            <a:r>
              <a:rPr lang="en-US" sz="1600" b="1" dirty="0"/>
              <a:t>, </a:t>
            </a:r>
            <a:r>
              <a:rPr lang="en-US" sz="1600" b="1" dirty="0" err="1"/>
              <a:t>ch.</a:t>
            </a:r>
            <a:r>
              <a:rPr lang="en-US" sz="1600" b="1" dirty="0"/>
              <a:t> 49. Munich: Max Planck Digital Library</a:t>
            </a:r>
          </a:p>
        </p:txBody>
      </p:sp>
      <p:pic>
        <p:nvPicPr>
          <p:cNvPr id="12" name="Picture 11"/>
          <p:cNvPicPr>
            <a:picLocks noChangeAspect="1"/>
          </p:cNvPicPr>
          <p:nvPr/>
        </p:nvPicPr>
        <p:blipFill>
          <a:blip r:embed="rId2"/>
          <a:stretch>
            <a:fillRect/>
          </a:stretch>
        </p:blipFill>
        <p:spPr>
          <a:xfrm>
            <a:off x="1602596" y="2354122"/>
            <a:ext cx="2613804" cy="2400282"/>
          </a:xfrm>
          <a:prstGeom prst="rect">
            <a:avLst/>
          </a:prstGeom>
        </p:spPr>
      </p:pic>
      <p:sp>
        <p:nvSpPr>
          <p:cNvPr id="14" name="TextBox 13"/>
          <p:cNvSpPr txBox="1"/>
          <p:nvPr/>
        </p:nvSpPr>
        <p:spPr>
          <a:xfrm>
            <a:off x="3505200" y="2921000"/>
            <a:ext cx="1612900" cy="1631216"/>
          </a:xfrm>
          <a:prstGeom prst="rect">
            <a:avLst/>
          </a:prstGeom>
          <a:noFill/>
        </p:spPr>
        <p:txBody>
          <a:bodyPr wrap="square" rtlCol="0">
            <a:spAutoFit/>
          </a:bodyPr>
          <a:lstStyle/>
          <a:p>
            <a:pPr algn="ctr"/>
            <a:r>
              <a:rPr lang="en-US" sz="10000" b="1" dirty="0" smtClean="0"/>
              <a:t>~</a:t>
            </a:r>
            <a:endParaRPr lang="en-US" sz="10000" b="1" dirty="0"/>
          </a:p>
        </p:txBody>
      </p:sp>
      <p:pic>
        <p:nvPicPr>
          <p:cNvPr id="15" name="Picture 14"/>
          <p:cNvPicPr>
            <a:picLocks noChangeAspect="1"/>
          </p:cNvPicPr>
          <p:nvPr/>
        </p:nvPicPr>
        <p:blipFill>
          <a:blip r:embed="rId3"/>
          <a:stretch>
            <a:fillRect/>
          </a:stretch>
        </p:blipFill>
        <p:spPr>
          <a:xfrm>
            <a:off x="4965700" y="2482116"/>
            <a:ext cx="2730500" cy="2070100"/>
          </a:xfrm>
          <a:prstGeom prst="rect">
            <a:avLst/>
          </a:prstGeom>
        </p:spPr>
      </p:pic>
      <p:sp>
        <p:nvSpPr>
          <p:cNvPr id="16" name="TextBox 15"/>
          <p:cNvSpPr txBox="1"/>
          <p:nvPr/>
        </p:nvSpPr>
        <p:spPr>
          <a:xfrm>
            <a:off x="4216400" y="2354122"/>
            <a:ext cx="1803399" cy="3170099"/>
          </a:xfrm>
          <a:prstGeom prst="rect">
            <a:avLst/>
          </a:prstGeom>
          <a:noFill/>
        </p:spPr>
        <p:txBody>
          <a:bodyPr wrap="square" rtlCol="0">
            <a:spAutoFit/>
          </a:bodyPr>
          <a:lstStyle/>
          <a:p>
            <a:r>
              <a:rPr lang="en-US" sz="20000" dirty="0" smtClean="0">
                <a:solidFill>
                  <a:srgbClr val="800000"/>
                </a:solidFill>
                <a:latin typeface="Zapf Dingbats"/>
                <a:ea typeface="Zapf Dingbats"/>
                <a:cs typeface="Zapf Dingbats"/>
                <a:sym typeface="Zapf Dingbats"/>
              </a:rPr>
              <a:t>✗</a:t>
            </a:r>
            <a:endParaRPr lang="en-US" sz="20000" dirty="0">
              <a:solidFill>
                <a:srgbClr val="800000"/>
              </a:solidFill>
            </a:endParaRPr>
          </a:p>
        </p:txBody>
      </p:sp>
    </p:spTree>
    <p:extLst>
      <p:ext uri="{BB962C8B-B14F-4D97-AF65-F5344CB8AC3E}">
        <p14:creationId xmlns:p14="http://schemas.microsoft.com/office/powerpoint/2010/main" val="952445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Different kinds of language contact</a:t>
            </a:r>
            <a:endParaRPr lang="en-US" b="1" dirty="0">
              <a:solidFill>
                <a:srgbClr val="948A54"/>
              </a:solidFill>
            </a:endParaRPr>
          </a:p>
        </p:txBody>
      </p:sp>
      <p:sp>
        <p:nvSpPr>
          <p:cNvPr id="2" name="TextBox 1"/>
          <p:cNvSpPr txBox="1"/>
          <p:nvPr/>
        </p:nvSpPr>
        <p:spPr>
          <a:xfrm>
            <a:off x="0" y="6299200"/>
            <a:ext cx="9144000" cy="584776"/>
          </a:xfrm>
          <a:prstGeom prst="rect">
            <a:avLst/>
          </a:prstGeom>
          <a:noFill/>
        </p:spPr>
        <p:txBody>
          <a:bodyPr wrap="square" rtlCol="0">
            <a:spAutoFit/>
          </a:bodyPr>
          <a:lstStyle/>
          <a:p>
            <a:pPr algn="r"/>
            <a:r>
              <a:rPr lang="en-US" sz="1600" b="1" dirty="0"/>
              <a:t>McWhorter, J. (2007). </a:t>
            </a:r>
            <a:r>
              <a:rPr lang="en-US" sz="1600" b="1" i="1" dirty="0"/>
              <a:t>Language interrupted: Signs of non-native acquisition in standard language grammars</a:t>
            </a:r>
            <a:r>
              <a:rPr lang="en-US" sz="1600" b="1" dirty="0"/>
              <a:t>. Oxford: Oxford University Press.</a:t>
            </a:r>
          </a:p>
        </p:txBody>
      </p:sp>
      <p:pic>
        <p:nvPicPr>
          <p:cNvPr id="10" name="Picture 9"/>
          <p:cNvPicPr>
            <a:picLocks noChangeAspect="1"/>
          </p:cNvPicPr>
          <p:nvPr/>
        </p:nvPicPr>
        <p:blipFill>
          <a:blip r:embed="rId2"/>
          <a:stretch>
            <a:fillRect/>
          </a:stretch>
        </p:blipFill>
        <p:spPr>
          <a:xfrm>
            <a:off x="876300" y="2062957"/>
            <a:ext cx="7391400" cy="2222500"/>
          </a:xfrm>
          <a:prstGeom prst="rect">
            <a:avLst/>
          </a:prstGeom>
        </p:spPr>
      </p:pic>
      <p:sp>
        <p:nvSpPr>
          <p:cNvPr id="17" name="Title 1"/>
          <p:cNvSpPr txBox="1">
            <a:spLocks/>
          </p:cNvSpPr>
          <p:nvPr/>
        </p:nvSpPr>
        <p:spPr>
          <a:xfrm>
            <a:off x="876300" y="4276221"/>
            <a:ext cx="7497234" cy="2251579"/>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Calibri" pitchFamily="34" charset="0"/>
                <a:ea typeface="Verdana" pitchFamily="34" charset="0"/>
                <a:cs typeface="Calibri" pitchFamily="34" charset="0"/>
              </a:rPr>
              <a:t>example:</a:t>
            </a:r>
          </a:p>
          <a:p>
            <a:r>
              <a:rPr lang="en-US" sz="3600" b="1" dirty="0" smtClean="0">
                <a:latin typeface="Calibri" pitchFamily="34" charset="0"/>
                <a:ea typeface="Verdana" pitchFamily="34" charset="0"/>
                <a:cs typeface="Calibri" pitchFamily="34" charset="0"/>
              </a:rPr>
              <a:t>the influence of Slavic on Romanian</a:t>
            </a:r>
            <a:endParaRPr lang="en-US" sz="3600" b="1" dirty="0">
              <a:latin typeface="Calibri" pitchFamily="34" charset="0"/>
              <a:ea typeface="Verdana" pitchFamily="34" charset="0"/>
              <a:cs typeface="Calibri" pitchFamily="34" charset="0"/>
            </a:endParaRPr>
          </a:p>
        </p:txBody>
      </p:sp>
      <p:sp>
        <p:nvSpPr>
          <p:cNvPr id="7" name="Right Arrow 6"/>
          <p:cNvSpPr/>
          <p:nvPr/>
        </p:nvSpPr>
        <p:spPr>
          <a:xfrm>
            <a:off x="28199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Right Arrow 7"/>
          <p:cNvSpPr/>
          <p:nvPr/>
        </p:nvSpPr>
        <p:spPr>
          <a:xfrm rot="10800000">
            <a:off x="56774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 name="Rectangle 3"/>
          <p:cNvSpPr/>
          <p:nvPr/>
        </p:nvSpPr>
        <p:spPr>
          <a:xfrm>
            <a:off x="2616200" y="1930400"/>
            <a:ext cx="3898900" cy="23550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06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More follow-ups!</a:t>
            </a:r>
            <a:endParaRPr lang="en-US" b="1" dirty="0">
              <a:solidFill>
                <a:srgbClr val="948A54"/>
              </a:solidFill>
            </a:endParaRPr>
          </a:p>
        </p:txBody>
      </p:sp>
      <p:pic>
        <p:nvPicPr>
          <p:cNvPr id="5" name="Picture 4"/>
          <p:cNvPicPr>
            <a:picLocks noChangeAspect="1"/>
          </p:cNvPicPr>
          <p:nvPr/>
        </p:nvPicPr>
        <p:blipFill>
          <a:blip r:embed="rId2"/>
          <a:stretch>
            <a:fillRect/>
          </a:stretch>
        </p:blipFill>
        <p:spPr>
          <a:xfrm>
            <a:off x="587995" y="1727200"/>
            <a:ext cx="1752600" cy="1752600"/>
          </a:xfrm>
          <a:prstGeom prst="rect">
            <a:avLst/>
          </a:prstGeom>
          <a:ln w="28575" cmpd="sng">
            <a:solidFill>
              <a:srgbClr val="000000"/>
            </a:solidFill>
          </a:ln>
        </p:spPr>
      </p:pic>
      <p:sp>
        <p:nvSpPr>
          <p:cNvPr id="6" name="TextBox 5"/>
          <p:cNvSpPr txBox="1"/>
          <p:nvPr/>
        </p:nvSpPr>
        <p:spPr>
          <a:xfrm>
            <a:off x="587995" y="3479800"/>
            <a:ext cx="1752600" cy="338554"/>
          </a:xfrm>
          <a:prstGeom prst="rect">
            <a:avLst/>
          </a:prstGeom>
          <a:noFill/>
        </p:spPr>
        <p:txBody>
          <a:bodyPr wrap="square" rtlCol="0">
            <a:spAutoFit/>
          </a:bodyPr>
          <a:lstStyle/>
          <a:p>
            <a:pPr algn="ctr"/>
            <a:r>
              <a:rPr lang="en-US" sz="1600" b="1" dirty="0" smtClean="0"/>
              <a:t>Christian </a:t>
            </a:r>
            <a:r>
              <a:rPr lang="en-US" sz="1600" b="1" dirty="0" err="1" smtClean="0"/>
              <a:t>Bentz</a:t>
            </a:r>
            <a:endParaRPr lang="en-US" sz="1600" b="1" dirty="0"/>
          </a:p>
        </p:txBody>
      </p:sp>
      <p:pic>
        <p:nvPicPr>
          <p:cNvPr id="7" name="Picture 6"/>
          <p:cNvPicPr>
            <a:picLocks noChangeAspect="1"/>
          </p:cNvPicPr>
          <p:nvPr/>
        </p:nvPicPr>
        <p:blipFill>
          <a:blip r:embed="rId3"/>
          <a:stretch>
            <a:fillRect/>
          </a:stretch>
        </p:blipFill>
        <p:spPr>
          <a:xfrm>
            <a:off x="2315195" y="626617"/>
            <a:ext cx="6908800" cy="3818383"/>
          </a:xfrm>
          <a:prstGeom prst="rect">
            <a:avLst/>
          </a:prstGeom>
        </p:spPr>
      </p:pic>
      <p:pic>
        <p:nvPicPr>
          <p:cNvPr id="9" name="Picture 8"/>
          <p:cNvPicPr>
            <a:picLocks noChangeAspect="1"/>
          </p:cNvPicPr>
          <p:nvPr/>
        </p:nvPicPr>
        <p:blipFill>
          <a:blip r:embed="rId4"/>
          <a:stretch>
            <a:fillRect/>
          </a:stretch>
        </p:blipFill>
        <p:spPr>
          <a:xfrm>
            <a:off x="-168641" y="2768600"/>
            <a:ext cx="9617441" cy="3860800"/>
          </a:xfrm>
          <a:prstGeom prst="rect">
            <a:avLst/>
          </a:prstGeom>
        </p:spPr>
      </p:pic>
    </p:spTree>
    <p:extLst>
      <p:ext uri="{BB962C8B-B14F-4D97-AF65-F5344CB8AC3E}">
        <p14:creationId xmlns:p14="http://schemas.microsoft.com/office/powerpoint/2010/main" val="35902585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More follow-ups!</a:t>
            </a:r>
            <a:endParaRPr lang="en-US" b="1" dirty="0">
              <a:solidFill>
                <a:srgbClr val="948A54"/>
              </a:solidFill>
            </a:endParaRPr>
          </a:p>
        </p:txBody>
      </p:sp>
      <p:pic>
        <p:nvPicPr>
          <p:cNvPr id="5" name="Picture 4"/>
          <p:cNvPicPr>
            <a:picLocks noChangeAspect="1"/>
          </p:cNvPicPr>
          <p:nvPr/>
        </p:nvPicPr>
        <p:blipFill>
          <a:blip r:embed="rId2"/>
          <a:stretch>
            <a:fillRect/>
          </a:stretch>
        </p:blipFill>
        <p:spPr>
          <a:xfrm>
            <a:off x="587995" y="1727200"/>
            <a:ext cx="1752600" cy="1752600"/>
          </a:xfrm>
          <a:prstGeom prst="rect">
            <a:avLst/>
          </a:prstGeom>
          <a:ln w="28575" cmpd="sng">
            <a:solidFill>
              <a:srgbClr val="000000"/>
            </a:solidFill>
          </a:ln>
        </p:spPr>
      </p:pic>
      <p:sp>
        <p:nvSpPr>
          <p:cNvPr id="6" name="TextBox 5"/>
          <p:cNvSpPr txBox="1"/>
          <p:nvPr/>
        </p:nvSpPr>
        <p:spPr>
          <a:xfrm>
            <a:off x="587995" y="3479800"/>
            <a:ext cx="1752600" cy="338554"/>
          </a:xfrm>
          <a:prstGeom prst="rect">
            <a:avLst/>
          </a:prstGeom>
          <a:noFill/>
        </p:spPr>
        <p:txBody>
          <a:bodyPr wrap="square" rtlCol="0">
            <a:spAutoFit/>
          </a:bodyPr>
          <a:lstStyle/>
          <a:p>
            <a:pPr algn="ctr"/>
            <a:r>
              <a:rPr lang="en-US" sz="1600" b="1" dirty="0" smtClean="0"/>
              <a:t>Christian </a:t>
            </a:r>
            <a:r>
              <a:rPr lang="en-US" sz="1600" b="1" dirty="0" err="1" smtClean="0"/>
              <a:t>Bentz</a:t>
            </a:r>
            <a:endParaRPr lang="en-US" sz="1600" b="1" dirty="0"/>
          </a:p>
        </p:txBody>
      </p:sp>
      <p:pic>
        <p:nvPicPr>
          <p:cNvPr id="7" name="Picture 6"/>
          <p:cNvPicPr>
            <a:picLocks noChangeAspect="1"/>
          </p:cNvPicPr>
          <p:nvPr/>
        </p:nvPicPr>
        <p:blipFill>
          <a:blip r:embed="rId3">
            <a:duotone>
              <a:prstClr val="black"/>
              <a:srgbClr val="D9C3A5">
                <a:tint val="50000"/>
                <a:satMod val="180000"/>
              </a:srgbClr>
            </a:duotone>
          </a:blip>
          <a:stretch>
            <a:fillRect/>
          </a:stretch>
        </p:blipFill>
        <p:spPr>
          <a:xfrm>
            <a:off x="2315195" y="626617"/>
            <a:ext cx="6908800" cy="3818383"/>
          </a:xfrm>
          <a:prstGeom prst="rect">
            <a:avLst/>
          </a:prstGeom>
        </p:spPr>
      </p:pic>
      <p:pic>
        <p:nvPicPr>
          <p:cNvPr id="9" name="Picture 8"/>
          <p:cNvPicPr>
            <a:picLocks noChangeAspect="1"/>
          </p:cNvPicPr>
          <p:nvPr/>
        </p:nvPicPr>
        <p:blipFill>
          <a:blip r:embed="rId4"/>
          <a:stretch>
            <a:fillRect/>
          </a:stretch>
        </p:blipFill>
        <p:spPr>
          <a:xfrm>
            <a:off x="-168641" y="2768600"/>
            <a:ext cx="9617441" cy="3860800"/>
          </a:xfrm>
          <a:prstGeom prst="rect">
            <a:avLst/>
          </a:prstGeom>
        </p:spPr>
      </p:pic>
    </p:spTree>
    <p:extLst>
      <p:ext uri="{BB962C8B-B14F-4D97-AF65-F5344CB8AC3E}">
        <p14:creationId xmlns:p14="http://schemas.microsoft.com/office/powerpoint/2010/main" val="33278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371600"/>
            <a:ext cx="9144000" cy="5486400"/>
          </a:xfrm>
          <a:prstGeom prst="rect">
            <a:avLst/>
          </a:prstGeom>
        </p:spPr>
      </p:pic>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Background: </a:t>
            </a:r>
            <a:r>
              <a:rPr lang="en-US" b="1" dirty="0" err="1" smtClean="0">
                <a:solidFill>
                  <a:srgbClr val="948A54"/>
                </a:solidFill>
              </a:rPr>
              <a:t>Zipf’s</a:t>
            </a:r>
            <a:r>
              <a:rPr lang="en-US" b="1" dirty="0" smtClean="0">
                <a:solidFill>
                  <a:srgbClr val="948A54"/>
                </a:solidFill>
              </a:rPr>
              <a:t> law</a:t>
            </a:r>
            <a:endParaRPr lang="en-US" b="1" dirty="0">
              <a:solidFill>
                <a:srgbClr val="948A54"/>
              </a:solidFill>
            </a:endParaRPr>
          </a:p>
        </p:txBody>
      </p:sp>
    </p:spTree>
    <p:extLst>
      <p:ext uri="{BB962C8B-B14F-4D97-AF65-F5344CB8AC3E}">
        <p14:creationId xmlns:p14="http://schemas.microsoft.com/office/powerpoint/2010/main" val="990501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Background: </a:t>
            </a:r>
            <a:r>
              <a:rPr lang="en-US" b="1" dirty="0" err="1" smtClean="0">
                <a:solidFill>
                  <a:srgbClr val="948A54"/>
                </a:solidFill>
              </a:rPr>
              <a:t>Zipf’s</a:t>
            </a:r>
            <a:r>
              <a:rPr lang="en-US" b="1" dirty="0" smtClean="0">
                <a:solidFill>
                  <a:srgbClr val="948A54"/>
                </a:solidFill>
              </a:rPr>
              <a:t> law</a:t>
            </a:r>
            <a:endParaRPr lang="en-US" b="1" dirty="0">
              <a:solidFill>
                <a:srgbClr val="948A54"/>
              </a:solidFill>
            </a:endParaRPr>
          </a:p>
        </p:txBody>
      </p:sp>
      <p:pic>
        <p:nvPicPr>
          <p:cNvPr id="6" name="Picture 5"/>
          <p:cNvPicPr>
            <a:picLocks noChangeAspect="1"/>
          </p:cNvPicPr>
          <p:nvPr/>
        </p:nvPicPr>
        <p:blipFill>
          <a:blip r:embed="rId4"/>
          <a:stretch>
            <a:fillRect/>
          </a:stretch>
        </p:blipFill>
        <p:spPr>
          <a:xfrm>
            <a:off x="0" y="1371600"/>
            <a:ext cx="9144000" cy="548640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550636388"/>
              </p:ext>
            </p:extLst>
          </p:nvPr>
        </p:nvGraphicFramePr>
        <p:xfrm>
          <a:off x="6134100" y="2088159"/>
          <a:ext cx="2338254" cy="1074333"/>
        </p:xfrm>
        <a:graphic>
          <a:graphicData uri="http://schemas.openxmlformats.org/presentationml/2006/ole">
            <mc:AlternateContent xmlns:mc="http://schemas.openxmlformats.org/markup-compatibility/2006">
              <mc:Choice xmlns:v="urn:schemas-microsoft-com:vml" Requires="v">
                <p:oleObj spid="_x0000_s91169" name="Equation" r:id="rId5" imgW="939800" imgH="431800" progId="Equation.3">
                  <p:embed/>
                </p:oleObj>
              </mc:Choice>
              <mc:Fallback>
                <p:oleObj name="Equation" r:id="rId5" imgW="939800" imgH="431800" progId="Equation.3">
                  <p:embed/>
                  <p:pic>
                    <p:nvPicPr>
                      <p:cNvPr id="0" name=""/>
                      <p:cNvPicPr/>
                      <p:nvPr/>
                    </p:nvPicPr>
                    <p:blipFill>
                      <a:blip r:embed="rId6"/>
                      <a:stretch>
                        <a:fillRect/>
                      </a:stretch>
                    </p:blipFill>
                    <p:spPr>
                      <a:xfrm>
                        <a:off x="6134100" y="2088159"/>
                        <a:ext cx="2338254" cy="1074333"/>
                      </a:xfrm>
                      <a:prstGeom prst="rect">
                        <a:avLst/>
                      </a:prstGeom>
                    </p:spPr>
                  </p:pic>
                </p:oleObj>
              </mc:Fallback>
            </mc:AlternateContent>
          </a:graphicData>
        </a:graphic>
      </p:graphicFrame>
    </p:spTree>
    <p:extLst>
      <p:ext uri="{BB962C8B-B14F-4D97-AF65-F5344CB8AC3E}">
        <p14:creationId xmlns:p14="http://schemas.microsoft.com/office/powerpoint/2010/main" val="20697732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5530" y="2707392"/>
            <a:ext cx="2901177" cy="707886"/>
          </a:xfrm>
          <a:prstGeom prst="rect">
            <a:avLst/>
          </a:prstGeom>
          <a:noFill/>
        </p:spPr>
        <p:txBody>
          <a:bodyPr wrap="square" rtlCol="0">
            <a:spAutoFit/>
          </a:bodyPr>
          <a:lstStyle/>
          <a:p>
            <a:pPr algn="ctr"/>
            <a:r>
              <a:rPr lang="en-US" sz="4000" b="1" dirty="0" smtClean="0"/>
              <a:t>Old English</a:t>
            </a:r>
            <a:endParaRPr lang="en-US" sz="4000" b="1" dirty="0"/>
          </a:p>
        </p:txBody>
      </p:sp>
      <p:sp>
        <p:nvSpPr>
          <p:cNvPr id="5" name="TextBox 4"/>
          <p:cNvSpPr txBox="1"/>
          <p:nvPr/>
        </p:nvSpPr>
        <p:spPr>
          <a:xfrm>
            <a:off x="4676581" y="2758192"/>
            <a:ext cx="3797678" cy="707886"/>
          </a:xfrm>
          <a:prstGeom prst="rect">
            <a:avLst/>
          </a:prstGeom>
          <a:noFill/>
        </p:spPr>
        <p:txBody>
          <a:bodyPr wrap="square" rtlCol="0">
            <a:spAutoFit/>
          </a:bodyPr>
          <a:lstStyle/>
          <a:p>
            <a:pPr algn="ctr"/>
            <a:r>
              <a:rPr lang="en-US" sz="4000" b="1" dirty="0" smtClean="0"/>
              <a:t>Modern English</a:t>
            </a:r>
            <a:endParaRPr lang="en-US" sz="4000" b="1" dirty="0"/>
          </a:p>
        </p:txBody>
      </p:sp>
      <p:sp>
        <p:nvSpPr>
          <p:cNvPr id="6" name="TextBox 5"/>
          <p:cNvSpPr txBox="1"/>
          <p:nvPr/>
        </p:nvSpPr>
        <p:spPr>
          <a:xfrm>
            <a:off x="1145530" y="3415278"/>
            <a:ext cx="2901177" cy="584776"/>
          </a:xfrm>
          <a:prstGeom prst="rect">
            <a:avLst/>
          </a:prstGeom>
          <a:noFill/>
        </p:spPr>
        <p:txBody>
          <a:bodyPr wrap="square" rtlCol="0">
            <a:spAutoFit/>
          </a:bodyPr>
          <a:lstStyle/>
          <a:p>
            <a:pPr algn="ctr"/>
            <a:r>
              <a:rPr lang="en-US" sz="3200" b="1" dirty="0" smtClean="0"/>
              <a:t>(500-1100 CE)</a:t>
            </a:r>
            <a:endParaRPr lang="en-US" sz="3200" b="1" dirty="0"/>
          </a:p>
        </p:txBody>
      </p:sp>
      <p:sp>
        <p:nvSpPr>
          <p:cNvPr id="7"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Bentz</a:t>
            </a:r>
            <a:r>
              <a:rPr lang="en-US" b="1" dirty="0" smtClean="0">
                <a:solidFill>
                  <a:srgbClr val="948A54"/>
                </a:solidFill>
              </a:rPr>
              <a:t> et al. (2014):</a:t>
            </a:r>
          </a:p>
          <a:p>
            <a:pPr algn="l"/>
            <a:r>
              <a:rPr lang="en-US" b="1" dirty="0" smtClean="0">
                <a:solidFill>
                  <a:srgbClr val="948A54"/>
                </a:solidFill>
              </a:rPr>
              <a:t>Basic idea</a:t>
            </a:r>
            <a:endParaRPr lang="en-US" b="1" dirty="0">
              <a:solidFill>
                <a:srgbClr val="948A54"/>
              </a:solidFill>
            </a:endParaRPr>
          </a:p>
        </p:txBody>
      </p:sp>
      <p:sp>
        <p:nvSpPr>
          <p:cNvPr id="8" name="Right Arrow 7"/>
          <p:cNvSpPr/>
          <p:nvPr/>
        </p:nvSpPr>
        <p:spPr>
          <a:xfrm>
            <a:off x="40645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6784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grpId="0" nodeType="clickEffect">
                                  <p:stCondLst>
                                    <p:cond delay="0"/>
                                  </p:stCondLst>
                                  <p:childTnLst>
                                    <p:animMotion origin="layout" path="M 0 0 L 0 0.3 " pathEditMode="relative" ptsTypes="AA">
                                      <p:cBhvr>
                                        <p:cTn id="18" dur="1000" fill="hold"/>
                                        <p:tgtEl>
                                          <p:spTgt spid="4"/>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 0.3 " pathEditMode="relative" ptsTypes="AA">
                                      <p:cBhvr>
                                        <p:cTn id="20" dur="1000" fill="hold"/>
                                        <p:tgtEl>
                                          <p:spTgt spid="6"/>
                                        </p:tgtEl>
                                        <p:attrNameLst>
                                          <p:attrName>ppt_x</p:attrName>
                                          <p:attrName>ppt_y</p:attrName>
                                        </p:attrNameLst>
                                      </p:cBhvr>
                                    </p:animMotion>
                                  </p:childTnLst>
                                </p:cTn>
                              </p:par>
                              <p:par>
                                <p:cTn id="21" presetID="0" presetClass="path" presetSubtype="0" accel="50000" decel="50000" fill="hold" grpId="0" nodeType="withEffect">
                                  <p:stCondLst>
                                    <p:cond delay="0"/>
                                  </p:stCondLst>
                                  <p:childTnLst>
                                    <p:animMotion origin="layout" path="M 0 0 L 0 0.3 " pathEditMode="relative" ptsTypes="AA">
                                      <p:cBhvr>
                                        <p:cTn id="22" dur="1000" fill="hold"/>
                                        <p:tgtEl>
                                          <p:spTgt spid="8"/>
                                        </p:tgtEl>
                                        <p:attrNameLst>
                                          <p:attrName>ppt_x</p:attrName>
                                          <p:attrName>ppt_y</p:attrName>
                                        </p:attrNameLst>
                                      </p:cBhvr>
                                    </p:animMotion>
                                  </p:childTnLst>
                                </p:cTn>
                              </p:par>
                              <p:par>
                                <p:cTn id="23" presetID="0" presetClass="path" presetSubtype="0" accel="50000" decel="50000" fill="hold" grpId="0" nodeType="withEffect">
                                  <p:stCondLst>
                                    <p:cond delay="0"/>
                                  </p:stCondLst>
                                  <p:childTnLst>
                                    <p:animMotion origin="layout" path="M 0 0 L 0 0.3 " pathEditMode="relative" ptsTypes="AA">
                                      <p:cBhvr>
                                        <p:cTn id="24" dur="1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3"/>
          <a:stretch>
            <a:fillRect/>
          </a:stretch>
        </p:blipFill>
        <p:spPr>
          <a:xfrm>
            <a:off x="-35570" y="2045678"/>
            <a:ext cx="2362200" cy="2362200"/>
          </a:xfrm>
          <a:prstGeom prst="rect">
            <a:avLst/>
          </a:prstGeom>
        </p:spPr>
      </p:pic>
      <p:sp>
        <p:nvSpPr>
          <p:cNvPr id="4" name="TextBox 3"/>
          <p:cNvSpPr txBox="1"/>
          <p:nvPr/>
        </p:nvSpPr>
        <p:spPr>
          <a:xfrm>
            <a:off x="1145530" y="4764792"/>
            <a:ext cx="2901177" cy="707886"/>
          </a:xfrm>
          <a:prstGeom prst="rect">
            <a:avLst/>
          </a:prstGeom>
          <a:noFill/>
        </p:spPr>
        <p:txBody>
          <a:bodyPr wrap="square" rtlCol="0">
            <a:spAutoFit/>
          </a:bodyPr>
          <a:lstStyle/>
          <a:p>
            <a:pPr algn="ctr"/>
            <a:r>
              <a:rPr lang="en-US" sz="4000" b="1" dirty="0" smtClean="0"/>
              <a:t>Old English</a:t>
            </a:r>
            <a:endParaRPr lang="en-US" sz="4000" b="1" dirty="0"/>
          </a:p>
        </p:txBody>
      </p:sp>
      <p:sp>
        <p:nvSpPr>
          <p:cNvPr id="5" name="TextBox 4"/>
          <p:cNvSpPr txBox="1"/>
          <p:nvPr/>
        </p:nvSpPr>
        <p:spPr>
          <a:xfrm>
            <a:off x="4669277" y="4815592"/>
            <a:ext cx="3797678" cy="707886"/>
          </a:xfrm>
          <a:prstGeom prst="rect">
            <a:avLst/>
          </a:prstGeom>
          <a:noFill/>
        </p:spPr>
        <p:txBody>
          <a:bodyPr wrap="square" rtlCol="0">
            <a:spAutoFit/>
          </a:bodyPr>
          <a:lstStyle/>
          <a:p>
            <a:pPr algn="ctr"/>
            <a:r>
              <a:rPr lang="en-US" sz="4000" b="1" dirty="0" smtClean="0"/>
              <a:t>Modern English</a:t>
            </a:r>
            <a:endParaRPr lang="en-US" sz="4000" b="1" dirty="0"/>
          </a:p>
        </p:txBody>
      </p:sp>
      <p:sp>
        <p:nvSpPr>
          <p:cNvPr id="6" name="TextBox 5"/>
          <p:cNvSpPr txBox="1"/>
          <p:nvPr/>
        </p:nvSpPr>
        <p:spPr>
          <a:xfrm>
            <a:off x="1145530" y="5472678"/>
            <a:ext cx="2901177" cy="584776"/>
          </a:xfrm>
          <a:prstGeom prst="rect">
            <a:avLst/>
          </a:prstGeom>
          <a:noFill/>
        </p:spPr>
        <p:txBody>
          <a:bodyPr wrap="square" rtlCol="0">
            <a:spAutoFit/>
          </a:bodyPr>
          <a:lstStyle/>
          <a:p>
            <a:pPr algn="ctr"/>
            <a:r>
              <a:rPr lang="en-US" sz="3200" b="1" dirty="0" smtClean="0"/>
              <a:t>(500-1100 CE)</a:t>
            </a:r>
            <a:endParaRPr lang="en-US" sz="3200" b="1" dirty="0"/>
          </a:p>
        </p:txBody>
      </p:sp>
      <p:sp>
        <p:nvSpPr>
          <p:cNvPr id="7" name="Right Arrow 6"/>
          <p:cNvSpPr/>
          <p:nvPr/>
        </p:nvSpPr>
        <p:spPr>
          <a:xfrm>
            <a:off x="4057261" y="48282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8" name="TextBox 7"/>
          <p:cNvSpPr txBox="1"/>
          <p:nvPr/>
        </p:nvSpPr>
        <p:spPr>
          <a:xfrm>
            <a:off x="2441945" y="2030064"/>
            <a:ext cx="1357203" cy="738664"/>
          </a:xfrm>
          <a:prstGeom prst="rect">
            <a:avLst/>
          </a:prstGeom>
          <a:noFill/>
        </p:spPr>
        <p:txBody>
          <a:bodyPr wrap="square" rtlCol="0">
            <a:spAutoFit/>
          </a:bodyPr>
          <a:lstStyle/>
          <a:p>
            <a:pPr algn="r"/>
            <a:r>
              <a:rPr lang="en-US" sz="4200" b="1" i="1" dirty="0" smtClean="0"/>
              <a:t>land</a:t>
            </a:r>
            <a:endParaRPr lang="en-US" sz="4200" b="1" i="1" dirty="0"/>
          </a:p>
        </p:txBody>
      </p:sp>
      <p:sp>
        <p:nvSpPr>
          <p:cNvPr id="9" name="TextBox 8"/>
          <p:cNvSpPr txBox="1"/>
          <p:nvPr/>
        </p:nvSpPr>
        <p:spPr>
          <a:xfrm>
            <a:off x="2118208" y="2857446"/>
            <a:ext cx="1680940" cy="738664"/>
          </a:xfrm>
          <a:prstGeom prst="rect">
            <a:avLst/>
          </a:prstGeom>
          <a:noFill/>
        </p:spPr>
        <p:txBody>
          <a:bodyPr wrap="square" rtlCol="0">
            <a:spAutoFit/>
          </a:bodyPr>
          <a:lstStyle/>
          <a:p>
            <a:pPr algn="r"/>
            <a:r>
              <a:rPr lang="en-US" sz="4200" b="1" i="1" dirty="0" err="1" smtClean="0"/>
              <a:t>landes</a:t>
            </a:r>
            <a:endParaRPr lang="en-US" sz="4200" b="1" i="1" dirty="0"/>
          </a:p>
        </p:txBody>
      </p:sp>
      <p:sp>
        <p:nvSpPr>
          <p:cNvPr id="10" name="TextBox 9"/>
          <p:cNvSpPr txBox="1"/>
          <p:nvPr/>
        </p:nvSpPr>
        <p:spPr>
          <a:xfrm>
            <a:off x="2118208" y="3689252"/>
            <a:ext cx="1680940" cy="738664"/>
          </a:xfrm>
          <a:prstGeom prst="rect">
            <a:avLst/>
          </a:prstGeom>
          <a:noFill/>
        </p:spPr>
        <p:txBody>
          <a:bodyPr wrap="square" rtlCol="0">
            <a:spAutoFit/>
          </a:bodyPr>
          <a:lstStyle/>
          <a:p>
            <a:pPr algn="r"/>
            <a:r>
              <a:rPr lang="en-US" sz="4200" b="1" i="1" dirty="0" err="1" smtClean="0"/>
              <a:t>lande</a:t>
            </a:r>
            <a:endParaRPr lang="en-US" sz="4200" b="1" i="1" dirty="0"/>
          </a:p>
        </p:txBody>
      </p:sp>
      <p:sp>
        <p:nvSpPr>
          <p:cNvPr id="11" name="TextBox 10"/>
          <p:cNvSpPr txBox="1"/>
          <p:nvPr/>
        </p:nvSpPr>
        <p:spPr>
          <a:xfrm>
            <a:off x="5945016" y="2857446"/>
            <a:ext cx="1680940" cy="738664"/>
          </a:xfrm>
          <a:prstGeom prst="rect">
            <a:avLst/>
          </a:prstGeom>
          <a:noFill/>
        </p:spPr>
        <p:txBody>
          <a:bodyPr wrap="square" rtlCol="0">
            <a:spAutoFit/>
          </a:bodyPr>
          <a:lstStyle/>
          <a:p>
            <a:r>
              <a:rPr lang="en-US" sz="4200" b="1" i="1" dirty="0" smtClean="0"/>
              <a:t>land</a:t>
            </a:r>
            <a:endParaRPr lang="en-US" sz="4200" b="1" i="1" dirty="0"/>
          </a:p>
        </p:txBody>
      </p:sp>
      <p:cxnSp>
        <p:nvCxnSpPr>
          <p:cNvPr id="12" name="Straight Connector 11"/>
          <p:cNvCxnSpPr>
            <a:stCxn id="8" idx="3"/>
          </p:cNvCxnSpPr>
          <p:nvPr/>
        </p:nvCxnSpPr>
        <p:spPr>
          <a:xfrm>
            <a:off x="3799148" y="2399396"/>
            <a:ext cx="2145868" cy="840082"/>
          </a:xfrm>
          <a:prstGeom prst="lin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9" idx="3"/>
            <a:endCxn id="11" idx="1"/>
          </p:cNvCxnSpPr>
          <p:nvPr/>
        </p:nvCxnSpPr>
        <p:spPr>
          <a:xfrm>
            <a:off x="3799148" y="3226778"/>
            <a:ext cx="2145868" cy="0"/>
          </a:xfrm>
          <a:prstGeom prst="lin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10" idx="3"/>
            <a:endCxn id="11" idx="1"/>
          </p:cNvCxnSpPr>
          <p:nvPr/>
        </p:nvCxnSpPr>
        <p:spPr>
          <a:xfrm flipV="1">
            <a:off x="3799148" y="3226778"/>
            <a:ext cx="2145868" cy="831806"/>
          </a:xfrm>
          <a:prstGeom prst="line">
            <a:avLst/>
          </a:prstGeom>
          <a:ln w="57150" cmpd="sng">
            <a:solidFill>
              <a:srgbClr val="800000"/>
            </a:solidFill>
          </a:ln>
          <a:effectLst/>
        </p:spPr>
        <p:style>
          <a:lnRef idx="2">
            <a:schemeClr val="accent1"/>
          </a:lnRef>
          <a:fillRef idx="0">
            <a:schemeClr val="accent1"/>
          </a:fillRef>
          <a:effectRef idx="1">
            <a:schemeClr val="accent1"/>
          </a:effectRef>
          <a:fontRef idx="minor">
            <a:schemeClr val="tx1"/>
          </a:fontRef>
        </p:style>
      </p:cxnSp>
      <p:sp>
        <p:nvSpPr>
          <p:cNvPr id="17"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(2014):</a:t>
            </a:r>
          </a:p>
          <a:p>
            <a:pPr algn="l"/>
            <a:r>
              <a:rPr lang="en-US" b="1" dirty="0">
                <a:solidFill>
                  <a:srgbClr val="948A54"/>
                </a:solidFill>
              </a:rPr>
              <a:t>Basic idea</a:t>
            </a:r>
          </a:p>
        </p:txBody>
      </p:sp>
    </p:spTree>
    <p:extLst>
      <p:ext uri="{BB962C8B-B14F-4D97-AF65-F5344CB8AC3E}">
        <p14:creationId xmlns:p14="http://schemas.microsoft.com/office/powerpoint/2010/main" val="2080311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06500" y="1059467"/>
            <a:ext cx="8851900" cy="5665216"/>
          </a:xfrm>
          <a:prstGeom prst="rect">
            <a:avLst/>
          </a:prstGeom>
        </p:spPr>
      </p:pic>
      <p:sp>
        <p:nvSpPr>
          <p:cNvPr id="5" name="TextBox 4"/>
          <p:cNvSpPr txBox="1"/>
          <p:nvPr/>
        </p:nvSpPr>
        <p:spPr>
          <a:xfrm>
            <a:off x="0" y="6273224"/>
            <a:ext cx="9144000" cy="584776"/>
          </a:xfrm>
          <a:prstGeom prst="rect">
            <a:avLst/>
          </a:prstGeom>
          <a:noFill/>
        </p:spPr>
        <p:txBody>
          <a:bodyPr wrap="square" rtlCol="0">
            <a:spAutoFit/>
          </a:bodyPr>
          <a:lstStyle/>
          <a:p>
            <a:pPr algn="r"/>
            <a:r>
              <a:rPr lang="en-US" sz="1600" b="1" dirty="0" err="1"/>
              <a:t>Bentz</a:t>
            </a:r>
            <a:r>
              <a:rPr lang="en-US" sz="1600" b="1" dirty="0"/>
              <a:t>, C., </a:t>
            </a:r>
            <a:r>
              <a:rPr lang="en-US" sz="1600" b="1" dirty="0" err="1"/>
              <a:t>Kiela</a:t>
            </a:r>
            <a:r>
              <a:rPr lang="en-US" sz="1600" b="1" dirty="0"/>
              <a:t>, D., Hill, F., &amp; Buttery, P. (2014). </a:t>
            </a:r>
            <a:r>
              <a:rPr lang="en-US" sz="1600" b="1" dirty="0" err="1"/>
              <a:t>Zipf's</a:t>
            </a:r>
            <a:r>
              <a:rPr lang="en-US" sz="1600" b="1" dirty="0"/>
              <a:t> law and the grammar of languages: A quantitative study of Old and Modern English parallel texts. </a:t>
            </a:r>
            <a:r>
              <a:rPr lang="en-US" sz="1600" b="1" i="1" dirty="0"/>
              <a:t>Corpus Linguistics and Linguistic Theory</a:t>
            </a:r>
            <a:r>
              <a:rPr lang="en-US" sz="1600" b="1" dirty="0"/>
              <a:t>, 10(2), 175-211.</a:t>
            </a:r>
          </a:p>
        </p:txBody>
      </p:sp>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Bentz</a:t>
            </a:r>
            <a:r>
              <a:rPr lang="en-US" b="1" dirty="0" smtClean="0">
                <a:solidFill>
                  <a:srgbClr val="948A54"/>
                </a:solidFill>
              </a:rPr>
              <a:t> et al. (2014):</a:t>
            </a:r>
          </a:p>
          <a:p>
            <a:pPr algn="l"/>
            <a:r>
              <a:rPr lang="en-US" b="1" dirty="0" smtClean="0">
                <a:solidFill>
                  <a:srgbClr val="948A54"/>
                </a:solidFill>
              </a:rPr>
              <a:t>Results</a:t>
            </a:r>
            <a:endParaRPr lang="en-US" b="1" dirty="0">
              <a:solidFill>
                <a:srgbClr val="948A54"/>
              </a:solidFill>
            </a:endParaRPr>
          </a:p>
        </p:txBody>
      </p:sp>
      <p:sp>
        <p:nvSpPr>
          <p:cNvPr id="2" name="Rectangle 1"/>
          <p:cNvSpPr/>
          <p:nvPr/>
        </p:nvSpPr>
        <p:spPr>
          <a:xfrm>
            <a:off x="5461000" y="863600"/>
            <a:ext cx="5003800" cy="5524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05866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Is this due to morphology?</a:t>
            </a:r>
            <a:endParaRPr lang="en-US" b="1" dirty="0">
              <a:solidFill>
                <a:srgbClr val="948A54"/>
              </a:solidFill>
            </a:endParaRPr>
          </a:p>
        </p:txBody>
      </p:sp>
      <p:sp>
        <p:nvSpPr>
          <p:cNvPr id="7" name="Content Placeholder 2"/>
          <p:cNvSpPr>
            <a:spLocks noGrp="1"/>
          </p:cNvSpPr>
          <p:nvPr>
            <p:ph idx="1"/>
          </p:nvPr>
        </p:nvSpPr>
        <p:spPr>
          <a:xfrm>
            <a:off x="457200" y="2413000"/>
            <a:ext cx="8229600" cy="3768309"/>
          </a:xfrm>
        </p:spPr>
        <p:txBody>
          <a:bodyPr>
            <a:normAutofit/>
          </a:bodyPr>
          <a:lstStyle/>
          <a:p>
            <a:pPr marL="0" indent="0">
              <a:buNone/>
            </a:pPr>
            <a:r>
              <a:rPr lang="en-US" sz="2800" i="1" dirty="0" smtClean="0"/>
              <a:t>		</a:t>
            </a:r>
            <a:r>
              <a:rPr lang="en-US" sz="2800" i="1" dirty="0" err="1" smtClean="0"/>
              <a:t>gatu</a:t>
            </a:r>
            <a:r>
              <a:rPr lang="en-US" sz="2800" dirty="0" smtClean="0"/>
              <a:t> </a:t>
            </a:r>
            <a:r>
              <a:rPr lang="en-US" sz="2800" dirty="0"/>
              <a:t>~ </a:t>
            </a:r>
            <a:r>
              <a:rPr lang="en-US" sz="2800" i="1" dirty="0" err="1"/>
              <a:t>ġeatu</a:t>
            </a:r>
            <a:r>
              <a:rPr lang="en-US" sz="2800" dirty="0"/>
              <a:t> ‘</a:t>
            </a:r>
            <a:r>
              <a:rPr lang="en-US" sz="2800" dirty="0" smtClean="0"/>
              <a:t>gates’</a:t>
            </a:r>
            <a:endParaRPr lang="en-US" sz="2800" dirty="0"/>
          </a:p>
          <a:p>
            <a:pPr marL="0" indent="0">
              <a:buNone/>
            </a:pPr>
            <a:r>
              <a:rPr lang="en-US" sz="2800" i="1" dirty="0" smtClean="0"/>
              <a:t>		</a:t>
            </a:r>
            <a:r>
              <a:rPr lang="en-US" sz="2800" i="1" dirty="0" err="1" smtClean="0"/>
              <a:t>gladian</a:t>
            </a:r>
            <a:r>
              <a:rPr lang="en-US" sz="2800" dirty="0" smtClean="0"/>
              <a:t> </a:t>
            </a:r>
            <a:r>
              <a:rPr lang="en-US" sz="2800" dirty="0"/>
              <a:t>~ </a:t>
            </a:r>
            <a:r>
              <a:rPr lang="en-US" sz="2800" i="1" dirty="0" err="1"/>
              <a:t>gleadian</a:t>
            </a:r>
            <a:r>
              <a:rPr lang="en-US" sz="2800" dirty="0"/>
              <a:t> ‘gladden</a:t>
            </a:r>
            <a:r>
              <a:rPr lang="en-US" sz="2800" dirty="0" smtClean="0"/>
              <a:t>’</a:t>
            </a:r>
          </a:p>
          <a:p>
            <a:pPr marL="0" indent="0">
              <a:buNone/>
            </a:pPr>
            <a:r>
              <a:rPr lang="en-US" sz="2800" i="1" dirty="0" smtClean="0"/>
              <a:t>		</a:t>
            </a:r>
            <a:r>
              <a:rPr lang="en-US" sz="2800" i="1" dirty="0" err="1" smtClean="0"/>
              <a:t>maniġ</a:t>
            </a:r>
            <a:r>
              <a:rPr lang="en-US" sz="2800" i="1" dirty="0" smtClean="0"/>
              <a:t> </a:t>
            </a:r>
            <a:r>
              <a:rPr lang="en-US" sz="2800" dirty="0"/>
              <a:t>~</a:t>
            </a:r>
            <a:r>
              <a:rPr lang="en-US" sz="2800" i="1" dirty="0"/>
              <a:t> </a:t>
            </a:r>
            <a:r>
              <a:rPr lang="en-US" sz="2800" i="1" dirty="0" err="1"/>
              <a:t>moniġ</a:t>
            </a:r>
            <a:r>
              <a:rPr lang="en-US" sz="2800" i="1" dirty="0"/>
              <a:t> </a:t>
            </a:r>
            <a:r>
              <a:rPr lang="en-US" sz="2800" dirty="0"/>
              <a:t>‘many’</a:t>
            </a:r>
            <a:endParaRPr lang="en-US" sz="2800" dirty="0" smtClean="0"/>
          </a:p>
          <a:p>
            <a:pPr marL="0" indent="0">
              <a:buNone/>
            </a:pPr>
            <a:r>
              <a:rPr lang="en-US" sz="2800" i="1" dirty="0" smtClean="0"/>
              <a:t>		</a:t>
            </a:r>
            <a:r>
              <a:rPr lang="en-US" sz="2800" i="1" dirty="0" err="1" smtClean="0"/>
              <a:t>medo</a:t>
            </a:r>
            <a:r>
              <a:rPr lang="en-US" sz="2800" i="1" dirty="0" smtClean="0"/>
              <a:t> </a:t>
            </a:r>
            <a:r>
              <a:rPr lang="en-US" sz="2800" dirty="0"/>
              <a:t>~ </a:t>
            </a:r>
            <a:r>
              <a:rPr lang="en-US" sz="2800" i="1" dirty="0" err="1"/>
              <a:t>meodo</a:t>
            </a:r>
            <a:r>
              <a:rPr lang="en-US" sz="2800" i="1" dirty="0"/>
              <a:t> </a:t>
            </a:r>
            <a:r>
              <a:rPr lang="en-US" sz="2800" dirty="0"/>
              <a:t>‘</a:t>
            </a:r>
            <a:r>
              <a:rPr lang="en-US" sz="2800" dirty="0" smtClean="0"/>
              <a:t>mead’</a:t>
            </a:r>
            <a:endParaRPr lang="en-US" sz="2800" dirty="0"/>
          </a:p>
          <a:p>
            <a:pPr marL="0" indent="0">
              <a:buNone/>
            </a:pPr>
            <a:r>
              <a:rPr lang="en-US" sz="2800" i="1" dirty="0" smtClean="0"/>
              <a:t>		</a:t>
            </a:r>
            <a:r>
              <a:rPr lang="en-US" sz="2800" i="1" dirty="0" err="1" smtClean="0"/>
              <a:t>werod</a:t>
            </a:r>
            <a:r>
              <a:rPr lang="en-US" sz="2800" i="1" dirty="0" smtClean="0"/>
              <a:t> </a:t>
            </a:r>
            <a:r>
              <a:rPr lang="en-US" sz="2800" dirty="0"/>
              <a:t>~ </a:t>
            </a:r>
            <a:r>
              <a:rPr lang="en-US" sz="2800" i="1" dirty="0" err="1"/>
              <a:t>weorod</a:t>
            </a:r>
            <a:r>
              <a:rPr lang="en-US" sz="2800" i="1" dirty="0"/>
              <a:t> </a:t>
            </a:r>
            <a:r>
              <a:rPr lang="en-US" sz="2800" dirty="0"/>
              <a:t>‘troop</a:t>
            </a:r>
            <a:r>
              <a:rPr lang="en-US" sz="2800" dirty="0" smtClean="0"/>
              <a:t>’</a:t>
            </a:r>
            <a:endParaRPr lang="en-US" sz="2800" dirty="0"/>
          </a:p>
          <a:p>
            <a:pPr marL="0" indent="0">
              <a:buNone/>
            </a:pPr>
            <a:r>
              <a:rPr lang="en-US" sz="2800" i="1" dirty="0" smtClean="0"/>
              <a:t>		self </a:t>
            </a:r>
            <a:r>
              <a:rPr lang="en-US" sz="2800" dirty="0"/>
              <a:t>~ </a:t>
            </a:r>
            <a:r>
              <a:rPr lang="en-US" sz="2800" i="1" dirty="0" err="1"/>
              <a:t>sylf</a:t>
            </a:r>
            <a:r>
              <a:rPr lang="en-US" sz="2800" i="1" dirty="0"/>
              <a:t> </a:t>
            </a:r>
            <a:r>
              <a:rPr lang="en-US" sz="2800" dirty="0"/>
              <a:t>‘</a:t>
            </a:r>
            <a:r>
              <a:rPr lang="en-US" sz="2800" dirty="0" smtClean="0"/>
              <a:t>self’</a:t>
            </a:r>
            <a:endParaRPr lang="en-US" sz="2800" dirty="0"/>
          </a:p>
          <a:p>
            <a:pPr marL="0" indent="0">
              <a:buNone/>
            </a:pPr>
            <a:r>
              <a:rPr lang="en-US" sz="2800" i="1" dirty="0" smtClean="0"/>
              <a:t>		</a:t>
            </a:r>
            <a:r>
              <a:rPr lang="en-US" sz="2800" i="1" dirty="0" err="1" smtClean="0"/>
              <a:t>sellan</a:t>
            </a:r>
            <a:r>
              <a:rPr lang="en-US" sz="2800" dirty="0" smtClean="0"/>
              <a:t> </a:t>
            </a:r>
            <a:r>
              <a:rPr lang="en-US" sz="2800" dirty="0"/>
              <a:t>~ </a:t>
            </a:r>
            <a:r>
              <a:rPr lang="en-US" sz="2800" i="1" dirty="0" err="1"/>
              <a:t>syllan</a:t>
            </a:r>
            <a:r>
              <a:rPr lang="en-US" sz="2800" dirty="0"/>
              <a:t> ‘give</a:t>
            </a:r>
            <a:r>
              <a:rPr lang="en-US" sz="2800" dirty="0" smtClean="0"/>
              <a:t>’</a:t>
            </a:r>
            <a:endParaRPr lang="en-US" sz="2800" dirty="0"/>
          </a:p>
        </p:txBody>
      </p:sp>
      <p:sp>
        <p:nvSpPr>
          <p:cNvPr id="8" name="TextBox 7"/>
          <p:cNvSpPr txBox="1"/>
          <p:nvPr/>
        </p:nvSpPr>
        <p:spPr>
          <a:xfrm>
            <a:off x="0" y="6517791"/>
            <a:ext cx="9144000" cy="338554"/>
          </a:xfrm>
          <a:prstGeom prst="rect">
            <a:avLst/>
          </a:prstGeom>
          <a:noFill/>
        </p:spPr>
        <p:txBody>
          <a:bodyPr wrap="square" rtlCol="0">
            <a:spAutoFit/>
          </a:bodyPr>
          <a:lstStyle/>
          <a:p>
            <a:pPr algn="r"/>
            <a:r>
              <a:rPr lang="en-US" sz="1600" b="1" dirty="0"/>
              <a:t>https://</a:t>
            </a:r>
            <a:r>
              <a:rPr lang="en-US" sz="1600" b="1" dirty="0" err="1"/>
              <a:t>wmich.edu</a:t>
            </a:r>
            <a:r>
              <a:rPr lang="en-US" sz="1600" b="1" dirty="0"/>
              <a:t>/medieval/resources/IOE/</a:t>
            </a:r>
            <a:r>
              <a:rPr lang="en-US" sz="1600" b="1" dirty="0" err="1"/>
              <a:t>variants.html</a:t>
            </a:r>
            <a:endParaRPr lang="en-US" sz="1600" b="1" dirty="0"/>
          </a:p>
        </p:txBody>
      </p:sp>
      <p:sp>
        <p:nvSpPr>
          <p:cNvPr id="2" name="TextBox 1"/>
          <p:cNvSpPr txBox="1"/>
          <p:nvPr/>
        </p:nvSpPr>
        <p:spPr>
          <a:xfrm>
            <a:off x="457200" y="1574800"/>
            <a:ext cx="6248400" cy="584776"/>
          </a:xfrm>
          <a:prstGeom prst="rect">
            <a:avLst/>
          </a:prstGeom>
          <a:noFill/>
        </p:spPr>
        <p:txBody>
          <a:bodyPr wrap="square" rtlCol="0">
            <a:spAutoFit/>
          </a:bodyPr>
          <a:lstStyle/>
          <a:p>
            <a:r>
              <a:rPr lang="en-US" sz="3200" b="1" dirty="0" smtClean="0"/>
              <a:t>Beware of spelling variants!!</a:t>
            </a:r>
            <a:endParaRPr lang="en-US" sz="3200" b="1" dirty="0"/>
          </a:p>
        </p:txBody>
      </p:sp>
    </p:spTree>
    <p:extLst>
      <p:ext uri="{BB962C8B-B14F-4D97-AF65-F5344CB8AC3E}">
        <p14:creationId xmlns:p14="http://schemas.microsoft.com/office/powerpoint/2010/main" val="1415219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23239" y="1631554"/>
            <a:ext cx="8454503" cy="4076278"/>
          </a:xfrm>
          <a:prstGeom prst="rect">
            <a:avLst/>
          </a:prstGeom>
        </p:spPr>
      </p:pic>
      <p:sp>
        <p:nvSpPr>
          <p:cNvPr id="5" name="TextBox 4"/>
          <p:cNvSpPr txBox="1"/>
          <p:nvPr/>
        </p:nvSpPr>
        <p:spPr>
          <a:xfrm>
            <a:off x="0" y="6273224"/>
            <a:ext cx="9144000" cy="584776"/>
          </a:xfrm>
          <a:prstGeom prst="rect">
            <a:avLst/>
          </a:prstGeom>
          <a:noFill/>
        </p:spPr>
        <p:txBody>
          <a:bodyPr wrap="square" rtlCol="0">
            <a:spAutoFit/>
          </a:bodyPr>
          <a:lstStyle/>
          <a:p>
            <a:pPr algn="r"/>
            <a:r>
              <a:rPr lang="en-US" sz="1600" b="1" dirty="0" err="1"/>
              <a:t>Bentz</a:t>
            </a:r>
            <a:r>
              <a:rPr lang="en-US" sz="1600" b="1" dirty="0"/>
              <a:t>, C., </a:t>
            </a:r>
            <a:r>
              <a:rPr lang="en-US" sz="1600" b="1" dirty="0" err="1"/>
              <a:t>Kiela</a:t>
            </a:r>
            <a:r>
              <a:rPr lang="en-US" sz="1600" b="1" dirty="0"/>
              <a:t>, D., Hill, F., &amp; Buttery, P. (2014). </a:t>
            </a:r>
            <a:r>
              <a:rPr lang="en-US" sz="1600" b="1" dirty="0" err="1"/>
              <a:t>Zipf's</a:t>
            </a:r>
            <a:r>
              <a:rPr lang="en-US" sz="1600" b="1" dirty="0"/>
              <a:t> law and the grammar of languages: A quantitative study of Old and Modern English parallel texts. </a:t>
            </a:r>
            <a:r>
              <a:rPr lang="en-US" sz="1600" b="1" i="1" dirty="0"/>
              <a:t>Corpus Linguistics and Linguistic Theory</a:t>
            </a:r>
            <a:r>
              <a:rPr lang="en-US" sz="1600" b="1" dirty="0"/>
              <a:t>, 10(2), 175-211.</a:t>
            </a:r>
          </a:p>
        </p:txBody>
      </p:sp>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(2014):</a:t>
            </a:r>
          </a:p>
          <a:p>
            <a:pPr algn="l"/>
            <a:r>
              <a:rPr lang="en-US" b="1" dirty="0" smtClean="0">
                <a:solidFill>
                  <a:srgbClr val="948A54"/>
                </a:solidFill>
              </a:rPr>
              <a:t>Results by case and subjunctive</a:t>
            </a:r>
            <a:endParaRPr lang="en-US" b="1" dirty="0">
              <a:solidFill>
                <a:srgbClr val="948A54"/>
              </a:solidFill>
            </a:endParaRPr>
          </a:p>
        </p:txBody>
      </p:sp>
    </p:spTree>
    <p:extLst>
      <p:ext uri="{BB962C8B-B14F-4D97-AF65-F5344CB8AC3E}">
        <p14:creationId xmlns:p14="http://schemas.microsoft.com/office/powerpoint/2010/main" val="118828588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0767" y="1853076"/>
            <a:ext cx="4552419" cy="4168344"/>
          </a:xfrm>
          <a:prstGeom prst="rect">
            <a:avLst/>
          </a:prstGeom>
        </p:spPr>
      </p:pic>
      <p:pic>
        <p:nvPicPr>
          <p:cNvPr id="5" name="Picture 4"/>
          <p:cNvPicPr>
            <a:picLocks noChangeAspect="1"/>
          </p:cNvPicPr>
          <p:nvPr/>
        </p:nvPicPr>
        <p:blipFill>
          <a:blip r:embed="rId4"/>
          <a:stretch>
            <a:fillRect/>
          </a:stretch>
        </p:blipFill>
        <p:spPr>
          <a:xfrm>
            <a:off x="4362214" y="1853076"/>
            <a:ext cx="4523340" cy="4168344"/>
          </a:xfrm>
          <a:prstGeom prst="rect">
            <a:avLst/>
          </a:prstGeom>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Bentz</a:t>
            </a:r>
            <a:r>
              <a:rPr lang="en-US" b="1" dirty="0" smtClean="0">
                <a:solidFill>
                  <a:srgbClr val="948A54"/>
                </a:solidFill>
              </a:rPr>
              <a:t> et al. (2014):</a:t>
            </a:r>
          </a:p>
          <a:p>
            <a:pPr algn="l"/>
            <a:r>
              <a:rPr lang="en-US" b="1" dirty="0" smtClean="0">
                <a:solidFill>
                  <a:srgbClr val="948A54"/>
                </a:solidFill>
              </a:rPr>
              <a:t>Lemmatizing Old English</a:t>
            </a:r>
            <a:endParaRPr lang="en-US" b="1" dirty="0">
              <a:solidFill>
                <a:srgbClr val="948A54"/>
              </a:solidFill>
            </a:endParaRPr>
          </a:p>
        </p:txBody>
      </p:sp>
      <p:sp>
        <p:nvSpPr>
          <p:cNvPr id="7" name="TextBox 6"/>
          <p:cNvSpPr txBox="1"/>
          <p:nvPr/>
        </p:nvSpPr>
        <p:spPr>
          <a:xfrm>
            <a:off x="0" y="6273224"/>
            <a:ext cx="9144000" cy="584776"/>
          </a:xfrm>
          <a:prstGeom prst="rect">
            <a:avLst/>
          </a:prstGeom>
          <a:noFill/>
        </p:spPr>
        <p:txBody>
          <a:bodyPr wrap="square" rtlCol="0">
            <a:spAutoFit/>
          </a:bodyPr>
          <a:lstStyle/>
          <a:p>
            <a:pPr algn="r"/>
            <a:r>
              <a:rPr lang="en-US" sz="1600" b="1" dirty="0" err="1"/>
              <a:t>Bentz</a:t>
            </a:r>
            <a:r>
              <a:rPr lang="en-US" sz="1600" b="1" dirty="0"/>
              <a:t>, C., </a:t>
            </a:r>
            <a:r>
              <a:rPr lang="en-US" sz="1600" b="1" dirty="0" err="1"/>
              <a:t>Kiela</a:t>
            </a:r>
            <a:r>
              <a:rPr lang="en-US" sz="1600" b="1" dirty="0"/>
              <a:t>, D., Hill, F., &amp; Buttery, P. (2014). </a:t>
            </a:r>
            <a:r>
              <a:rPr lang="en-US" sz="1600" b="1" dirty="0" err="1"/>
              <a:t>Zipf's</a:t>
            </a:r>
            <a:r>
              <a:rPr lang="en-US" sz="1600" b="1" dirty="0"/>
              <a:t> law and the grammar of languages: A quantitative study of Old and Modern English parallel texts. </a:t>
            </a:r>
            <a:r>
              <a:rPr lang="en-US" sz="1600" b="1" i="1" dirty="0"/>
              <a:t>Corpus Linguistics and Linguistic Theory</a:t>
            </a:r>
            <a:r>
              <a:rPr lang="en-US" sz="1600" b="1" dirty="0"/>
              <a:t>, 10(2), 175-211.</a:t>
            </a:r>
          </a:p>
        </p:txBody>
      </p:sp>
    </p:spTree>
    <p:extLst>
      <p:ext uri="{BB962C8B-B14F-4D97-AF65-F5344CB8AC3E}">
        <p14:creationId xmlns:p14="http://schemas.microsoft.com/office/powerpoint/2010/main" val="41368731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76300" y="2062956"/>
            <a:ext cx="7391400" cy="2005319"/>
          </a:xfrm>
          <a:prstGeom prst="rect">
            <a:avLst/>
          </a:prstGeom>
        </p:spPr>
      </p:pic>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Different kinds of language contact</a:t>
            </a:r>
            <a:endParaRPr lang="en-US" b="1" dirty="0">
              <a:solidFill>
                <a:srgbClr val="948A54"/>
              </a:solidFill>
            </a:endParaRPr>
          </a:p>
        </p:txBody>
      </p:sp>
      <p:sp>
        <p:nvSpPr>
          <p:cNvPr id="2" name="TextBox 1"/>
          <p:cNvSpPr txBox="1"/>
          <p:nvPr/>
        </p:nvSpPr>
        <p:spPr>
          <a:xfrm>
            <a:off x="0" y="6299200"/>
            <a:ext cx="9144000" cy="584776"/>
          </a:xfrm>
          <a:prstGeom prst="rect">
            <a:avLst/>
          </a:prstGeom>
          <a:noFill/>
        </p:spPr>
        <p:txBody>
          <a:bodyPr wrap="square" rtlCol="0">
            <a:spAutoFit/>
          </a:bodyPr>
          <a:lstStyle/>
          <a:p>
            <a:pPr algn="r"/>
            <a:r>
              <a:rPr lang="en-US" sz="1600" b="1" dirty="0"/>
              <a:t>McWhorter, J. (2007). </a:t>
            </a:r>
            <a:r>
              <a:rPr lang="en-US" sz="1600" b="1" i="1" dirty="0"/>
              <a:t>Language interrupted: Signs of non-native acquisition in standard language grammars</a:t>
            </a:r>
            <a:r>
              <a:rPr lang="en-US" sz="1600" b="1" dirty="0"/>
              <a:t>. Oxford: Oxford University Press.</a:t>
            </a:r>
          </a:p>
        </p:txBody>
      </p:sp>
      <p:sp>
        <p:nvSpPr>
          <p:cNvPr id="17" name="Title 1"/>
          <p:cNvSpPr txBox="1">
            <a:spLocks/>
          </p:cNvSpPr>
          <p:nvPr/>
        </p:nvSpPr>
        <p:spPr>
          <a:xfrm>
            <a:off x="876300" y="4276221"/>
            <a:ext cx="7497234" cy="2251579"/>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Calibri" pitchFamily="34" charset="0"/>
                <a:ea typeface="Verdana" pitchFamily="34" charset="0"/>
                <a:cs typeface="Calibri" pitchFamily="34" charset="0"/>
              </a:rPr>
              <a:t>example:</a:t>
            </a:r>
          </a:p>
          <a:p>
            <a:r>
              <a:rPr lang="en-US" sz="3600" b="1" dirty="0" smtClean="0">
                <a:latin typeface="Calibri" pitchFamily="34" charset="0"/>
                <a:ea typeface="Verdana" pitchFamily="34" charset="0"/>
                <a:cs typeface="Calibri" pitchFamily="34" charset="0"/>
              </a:rPr>
              <a:t>Media </a:t>
            </a:r>
            <a:r>
              <a:rPr lang="en-US" sz="3600" b="1" dirty="0" err="1" smtClean="0">
                <a:latin typeface="Calibri" pitchFamily="34" charset="0"/>
                <a:ea typeface="Verdana" pitchFamily="34" charset="0"/>
                <a:cs typeface="Calibri" pitchFamily="34" charset="0"/>
              </a:rPr>
              <a:t>Lengua</a:t>
            </a:r>
            <a:r>
              <a:rPr lang="en-US" sz="3600" b="1" dirty="0">
                <a:latin typeface="Calibri" pitchFamily="34" charset="0"/>
                <a:ea typeface="Verdana" pitchFamily="34" charset="0"/>
                <a:cs typeface="Calibri" pitchFamily="34" charset="0"/>
              </a:rPr>
              <a:t/>
            </a:r>
            <a:br>
              <a:rPr lang="en-US" sz="3600" b="1" dirty="0">
                <a:latin typeface="Calibri" pitchFamily="34" charset="0"/>
                <a:ea typeface="Verdana" pitchFamily="34" charset="0"/>
                <a:cs typeface="Calibri" pitchFamily="34" charset="0"/>
              </a:rPr>
            </a:br>
            <a:r>
              <a:rPr lang="en-US" sz="2400" b="1" dirty="0" smtClean="0">
                <a:latin typeface="Calibri" pitchFamily="34" charset="0"/>
                <a:ea typeface="Verdana" pitchFamily="34" charset="0"/>
                <a:cs typeface="Calibri" pitchFamily="34" charset="0"/>
              </a:rPr>
              <a:t>(Spanish lexicon + Quechua phonology &amp; </a:t>
            </a:r>
            <a:r>
              <a:rPr lang="en-US" sz="2400" b="1" dirty="0" err="1" smtClean="0">
                <a:latin typeface="Calibri" pitchFamily="34" charset="0"/>
                <a:ea typeface="Verdana" pitchFamily="34" charset="0"/>
                <a:cs typeface="Calibri" pitchFamily="34" charset="0"/>
              </a:rPr>
              <a:t>morphosyntax</a:t>
            </a:r>
            <a:r>
              <a:rPr lang="en-US" sz="2400" b="1" dirty="0" smtClean="0">
                <a:latin typeface="Calibri" pitchFamily="34" charset="0"/>
                <a:ea typeface="Verdana" pitchFamily="34" charset="0"/>
                <a:cs typeface="Calibri" pitchFamily="34" charset="0"/>
              </a:rPr>
              <a:t>)</a:t>
            </a:r>
            <a:endParaRPr lang="en-US" sz="2400" b="1" dirty="0">
              <a:latin typeface="Calibri" pitchFamily="34" charset="0"/>
              <a:ea typeface="Verdana" pitchFamily="34" charset="0"/>
              <a:cs typeface="Calibri" pitchFamily="34" charset="0"/>
            </a:endParaRPr>
          </a:p>
        </p:txBody>
      </p:sp>
      <p:sp>
        <p:nvSpPr>
          <p:cNvPr id="9" name="Rectangle 8"/>
          <p:cNvSpPr/>
          <p:nvPr/>
        </p:nvSpPr>
        <p:spPr>
          <a:xfrm>
            <a:off x="2514600" y="2062956"/>
            <a:ext cx="1391470" cy="8404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28199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Rectangle 9"/>
          <p:cNvSpPr/>
          <p:nvPr/>
        </p:nvSpPr>
        <p:spPr>
          <a:xfrm>
            <a:off x="5601050" y="2062956"/>
            <a:ext cx="1391470" cy="8404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rot="10800000">
            <a:off x="56774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549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Bentz</a:t>
            </a:r>
            <a:r>
              <a:rPr lang="en-US" b="1" dirty="0" smtClean="0">
                <a:solidFill>
                  <a:srgbClr val="948A54"/>
                </a:solidFill>
              </a:rPr>
              <a:t> et al. (2014):</a:t>
            </a:r>
            <a:br>
              <a:rPr lang="en-US" b="1" dirty="0" smtClean="0">
                <a:solidFill>
                  <a:srgbClr val="948A54"/>
                </a:solidFill>
              </a:rPr>
            </a:br>
            <a:r>
              <a:rPr lang="en-US" b="1" dirty="0" smtClean="0">
                <a:solidFill>
                  <a:srgbClr val="948A54"/>
                </a:solidFill>
              </a:rPr>
              <a:t>Syntagmatic ~ paradigmatic trade-off</a:t>
            </a:r>
            <a:endParaRPr lang="en-US" b="1" dirty="0">
              <a:solidFill>
                <a:srgbClr val="948A54"/>
              </a:solidFill>
            </a:endParaRPr>
          </a:p>
        </p:txBody>
      </p:sp>
      <p:pic>
        <p:nvPicPr>
          <p:cNvPr id="5" name="Picture 4"/>
          <p:cNvPicPr>
            <a:picLocks noChangeAspect="1"/>
          </p:cNvPicPr>
          <p:nvPr/>
        </p:nvPicPr>
        <p:blipFill>
          <a:blip r:embed="rId3"/>
          <a:stretch>
            <a:fillRect/>
          </a:stretch>
        </p:blipFill>
        <p:spPr>
          <a:xfrm>
            <a:off x="218093" y="1864040"/>
            <a:ext cx="4425603" cy="3695163"/>
          </a:xfrm>
          <a:prstGeom prst="rect">
            <a:avLst/>
          </a:prstGeom>
        </p:spPr>
      </p:pic>
      <p:pic>
        <p:nvPicPr>
          <p:cNvPr id="6" name="Picture 5"/>
          <p:cNvPicPr>
            <a:picLocks noChangeAspect="1"/>
          </p:cNvPicPr>
          <p:nvPr/>
        </p:nvPicPr>
        <p:blipFill>
          <a:blip r:embed="rId4"/>
          <a:stretch>
            <a:fillRect/>
          </a:stretch>
        </p:blipFill>
        <p:spPr>
          <a:xfrm>
            <a:off x="4616474" y="1864040"/>
            <a:ext cx="4373867" cy="3695163"/>
          </a:xfrm>
          <a:prstGeom prst="rect">
            <a:avLst/>
          </a:prstGeom>
        </p:spPr>
      </p:pic>
      <p:sp>
        <p:nvSpPr>
          <p:cNvPr id="7" name="TextBox 6"/>
          <p:cNvSpPr txBox="1"/>
          <p:nvPr/>
        </p:nvSpPr>
        <p:spPr>
          <a:xfrm>
            <a:off x="0" y="6273224"/>
            <a:ext cx="9144000" cy="584776"/>
          </a:xfrm>
          <a:prstGeom prst="rect">
            <a:avLst/>
          </a:prstGeom>
          <a:noFill/>
        </p:spPr>
        <p:txBody>
          <a:bodyPr wrap="square" rtlCol="0">
            <a:spAutoFit/>
          </a:bodyPr>
          <a:lstStyle/>
          <a:p>
            <a:pPr algn="r"/>
            <a:r>
              <a:rPr lang="en-US" sz="1600" b="1" dirty="0" err="1"/>
              <a:t>Bentz</a:t>
            </a:r>
            <a:r>
              <a:rPr lang="en-US" sz="1600" b="1" dirty="0"/>
              <a:t>, C., </a:t>
            </a:r>
            <a:r>
              <a:rPr lang="en-US" sz="1600" b="1" dirty="0" err="1"/>
              <a:t>Kiela</a:t>
            </a:r>
            <a:r>
              <a:rPr lang="en-US" sz="1600" b="1" dirty="0"/>
              <a:t>, D., Hill, F., &amp; Buttery, P. (2014). </a:t>
            </a:r>
            <a:r>
              <a:rPr lang="en-US" sz="1600" b="1" dirty="0" err="1"/>
              <a:t>Zipf's</a:t>
            </a:r>
            <a:r>
              <a:rPr lang="en-US" sz="1600" b="1" dirty="0"/>
              <a:t> law and the grammar of languages: A quantitative study of Old and Modern English parallel texts. </a:t>
            </a:r>
            <a:r>
              <a:rPr lang="en-US" sz="1600" b="1" i="1" dirty="0"/>
              <a:t>Corpus Linguistics and Linguistic Theory</a:t>
            </a:r>
            <a:r>
              <a:rPr lang="en-US" sz="1600" b="1" dirty="0"/>
              <a:t>, 10(2), 175-211.</a:t>
            </a:r>
          </a:p>
        </p:txBody>
      </p:sp>
    </p:spTree>
    <p:extLst>
      <p:ext uri="{BB962C8B-B14F-4D97-AF65-F5344CB8AC3E}">
        <p14:creationId xmlns:p14="http://schemas.microsoft.com/office/powerpoint/2010/main" val="298415124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9536" y="1878592"/>
            <a:ext cx="7321426" cy="4128323"/>
          </a:xfrm>
          <a:prstGeom prst="rect">
            <a:avLst/>
          </a:prstGeom>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Proper names to control for spelling variants</a:t>
            </a:r>
            <a:endParaRPr lang="en-US" b="1" dirty="0">
              <a:solidFill>
                <a:srgbClr val="948A54"/>
              </a:solidFill>
            </a:endParaRPr>
          </a:p>
        </p:txBody>
      </p:sp>
      <p:sp>
        <p:nvSpPr>
          <p:cNvPr id="7" name="TextBox 6"/>
          <p:cNvSpPr txBox="1"/>
          <p:nvPr/>
        </p:nvSpPr>
        <p:spPr>
          <a:xfrm>
            <a:off x="0" y="6273224"/>
            <a:ext cx="9144000" cy="584776"/>
          </a:xfrm>
          <a:prstGeom prst="rect">
            <a:avLst/>
          </a:prstGeom>
          <a:noFill/>
        </p:spPr>
        <p:txBody>
          <a:bodyPr wrap="square" rtlCol="0">
            <a:spAutoFit/>
          </a:bodyPr>
          <a:lstStyle/>
          <a:p>
            <a:pPr algn="r"/>
            <a:r>
              <a:rPr lang="en-US" sz="1600" b="1" dirty="0" err="1"/>
              <a:t>Bentz</a:t>
            </a:r>
            <a:r>
              <a:rPr lang="en-US" sz="1600" b="1" dirty="0"/>
              <a:t>, C., </a:t>
            </a:r>
            <a:r>
              <a:rPr lang="en-US" sz="1600" b="1" dirty="0" err="1"/>
              <a:t>Kiela</a:t>
            </a:r>
            <a:r>
              <a:rPr lang="en-US" sz="1600" b="1" dirty="0"/>
              <a:t>, D., Hill, F., &amp; Buttery, P. (2014). </a:t>
            </a:r>
            <a:r>
              <a:rPr lang="en-US" sz="1600" b="1" dirty="0" err="1"/>
              <a:t>Zipf's</a:t>
            </a:r>
            <a:r>
              <a:rPr lang="en-US" sz="1600" b="1" dirty="0"/>
              <a:t> law and the grammar of languages: A quantitative study of Old and Modern English parallel texts. </a:t>
            </a:r>
            <a:r>
              <a:rPr lang="en-US" sz="1600" b="1" i="1" dirty="0"/>
              <a:t>Corpus Linguistics and Linguistic Theory</a:t>
            </a:r>
            <a:r>
              <a:rPr lang="en-US" sz="1600" b="1" dirty="0"/>
              <a:t>, 10(2), 175-211.</a:t>
            </a:r>
          </a:p>
        </p:txBody>
      </p:sp>
    </p:spTree>
    <p:extLst>
      <p:ext uri="{BB962C8B-B14F-4D97-AF65-F5344CB8AC3E}">
        <p14:creationId xmlns:p14="http://schemas.microsoft.com/office/powerpoint/2010/main" val="106145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More follow-ups!</a:t>
            </a:r>
            <a:endParaRPr lang="en-US" b="1" dirty="0">
              <a:solidFill>
                <a:srgbClr val="948A54"/>
              </a:solidFill>
            </a:endParaRPr>
          </a:p>
        </p:txBody>
      </p:sp>
      <p:pic>
        <p:nvPicPr>
          <p:cNvPr id="5" name="Picture 4"/>
          <p:cNvPicPr>
            <a:picLocks noChangeAspect="1"/>
          </p:cNvPicPr>
          <p:nvPr/>
        </p:nvPicPr>
        <p:blipFill>
          <a:blip r:embed="rId2"/>
          <a:stretch>
            <a:fillRect/>
          </a:stretch>
        </p:blipFill>
        <p:spPr>
          <a:xfrm>
            <a:off x="587995" y="1727200"/>
            <a:ext cx="1752600" cy="1752600"/>
          </a:xfrm>
          <a:prstGeom prst="rect">
            <a:avLst/>
          </a:prstGeom>
          <a:ln w="28575" cmpd="sng">
            <a:solidFill>
              <a:srgbClr val="000000"/>
            </a:solidFill>
          </a:ln>
        </p:spPr>
      </p:pic>
      <p:sp>
        <p:nvSpPr>
          <p:cNvPr id="6" name="TextBox 5"/>
          <p:cNvSpPr txBox="1"/>
          <p:nvPr/>
        </p:nvSpPr>
        <p:spPr>
          <a:xfrm>
            <a:off x="587995" y="3479800"/>
            <a:ext cx="1752600" cy="338554"/>
          </a:xfrm>
          <a:prstGeom prst="rect">
            <a:avLst/>
          </a:prstGeom>
          <a:noFill/>
        </p:spPr>
        <p:txBody>
          <a:bodyPr wrap="square" rtlCol="0">
            <a:spAutoFit/>
          </a:bodyPr>
          <a:lstStyle/>
          <a:p>
            <a:pPr algn="ctr"/>
            <a:r>
              <a:rPr lang="en-US" sz="1600" b="1" dirty="0" smtClean="0"/>
              <a:t>Christian </a:t>
            </a:r>
            <a:r>
              <a:rPr lang="en-US" sz="1600" b="1" dirty="0" err="1" smtClean="0"/>
              <a:t>Bentz</a:t>
            </a:r>
            <a:endParaRPr lang="en-US" sz="1600" b="1" dirty="0"/>
          </a:p>
        </p:txBody>
      </p:sp>
      <p:pic>
        <p:nvPicPr>
          <p:cNvPr id="7" name="Picture 6"/>
          <p:cNvPicPr>
            <a:picLocks noChangeAspect="1"/>
          </p:cNvPicPr>
          <p:nvPr/>
        </p:nvPicPr>
        <p:blipFill>
          <a:blip r:embed="rId3">
            <a:duotone>
              <a:prstClr val="black"/>
              <a:srgbClr val="D9C3A5">
                <a:tint val="50000"/>
                <a:satMod val="180000"/>
              </a:srgbClr>
            </a:duotone>
          </a:blip>
          <a:stretch>
            <a:fillRect/>
          </a:stretch>
        </p:blipFill>
        <p:spPr>
          <a:xfrm>
            <a:off x="2315195" y="626617"/>
            <a:ext cx="6908800" cy="3818383"/>
          </a:xfrm>
          <a:prstGeom prst="rect">
            <a:avLst/>
          </a:prstGeom>
        </p:spPr>
      </p:pic>
      <p:pic>
        <p:nvPicPr>
          <p:cNvPr id="9" name="Picture 8"/>
          <p:cNvPicPr>
            <a:picLocks noChangeAspect="1"/>
          </p:cNvPicPr>
          <p:nvPr/>
        </p:nvPicPr>
        <p:blipFill>
          <a:blip r:embed="rId4"/>
          <a:stretch>
            <a:fillRect/>
          </a:stretch>
        </p:blipFill>
        <p:spPr>
          <a:xfrm>
            <a:off x="-168641" y="2768600"/>
            <a:ext cx="9617441" cy="3860800"/>
          </a:xfrm>
          <a:prstGeom prst="rect">
            <a:avLst/>
          </a:prstGeom>
        </p:spPr>
      </p:pic>
    </p:spTree>
    <p:extLst>
      <p:ext uri="{BB962C8B-B14F-4D97-AF65-F5344CB8AC3E}">
        <p14:creationId xmlns:p14="http://schemas.microsoft.com/office/powerpoint/2010/main" val="22093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More follow-ups!</a:t>
            </a:r>
            <a:endParaRPr lang="en-US" b="1" dirty="0">
              <a:solidFill>
                <a:srgbClr val="948A54"/>
              </a:solidFill>
            </a:endParaRPr>
          </a:p>
        </p:txBody>
      </p:sp>
      <p:pic>
        <p:nvPicPr>
          <p:cNvPr id="5" name="Picture 4"/>
          <p:cNvPicPr>
            <a:picLocks noChangeAspect="1"/>
          </p:cNvPicPr>
          <p:nvPr/>
        </p:nvPicPr>
        <p:blipFill>
          <a:blip r:embed="rId2"/>
          <a:stretch>
            <a:fillRect/>
          </a:stretch>
        </p:blipFill>
        <p:spPr>
          <a:xfrm>
            <a:off x="587995" y="1727200"/>
            <a:ext cx="1752600" cy="1752600"/>
          </a:xfrm>
          <a:prstGeom prst="rect">
            <a:avLst/>
          </a:prstGeom>
          <a:ln w="28575" cmpd="sng">
            <a:solidFill>
              <a:srgbClr val="000000"/>
            </a:solidFill>
          </a:ln>
        </p:spPr>
      </p:pic>
      <p:sp>
        <p:nvSpPr>
          <p:cNvPr id="6" name="TextBox 5"/>
          <p:cNvSpPr txBox="1"/>
          <p:nvPr/>
        </p:nvSpPr>
        <p:spPr>
          <a:xfrm>
            <a:off x="587995" y="3479800"/>
            <a:ext cx="1752600" cy="338554"/>
          </a:xfrm>
          <a:prstGeom prst="rect">
            <a:avLst/>
          </a:prstGeom>
          <a:noFill/>
        </p:spPr>
        <p:txBody>
          <a:bodyPr wrap="square" rtlCol="0">
            <a:spAutoFit/>
          </a:bodyPr>
          <a:lstStyle/>
          <a:p>
            <a:pPr algn="ctr"/>
            <a:r>
              <a:rPr lang="en-US" sz="1600" b="1" dirty="0" smtClean="0"/>
              <a:t>Christian </a:t>
            </a:r>
            <a:r>
              <a:rPr lang="en-US" sz="1600" b="1" dirty="0" err="1" smtClean="0"/>
              <a:t>Bentz</a:t>
            </a:r>
            <a:endParaRPr lang="en-US" sz="1600" b="1" dirty="0"/>
          </a:p>
        </p:txBody>
      </p:sp>
      <p:pic>
        <p:nvPicPr>
          <p:cNvPr id="7" name="Picture 6"/>
          <p:cNvPicPr>
            <a:picLocks noChangeAspect="1"/>
          </p:cNvPicPr>
          <p:nvPr/>
        </p:nvPicPr>
        <p:blipFill>
          <a:blip r:embed="rId3"/>
          <a:stretch>
            <a:fillRect/>
          </a:stretch>
        </p:blipFill>
        <p:spPr>
          <a:xfrm>
            <a:off x="2315195" y="626617"/>
            <a:ext cx="6908800" cy="3818383"/>
          </a:xfrm>
          <a:prstGeom prst="rect">
            <a:avLst/>
          </a:prstGeom>
        </p:spPr>
      </p:pic>
      <p:pic>
        <p:nvPicPr>
          <p:cNvPr id="9" name="Picture 8"/>
          <p:cNvPicPr>
            <a:picLocks noChangeAspect="1"/>
          </p:cNvPicPr>
          <p:nvPr/>
        </p:nvPicPr>
        <p:blipFill>
          <a:blip r:embed="rId4">
            <a:duotone>
              <a:prstClr val="black"/>
              <a:srgbClr val="D9C3A5">
                <a:tint val="50000"/>
                <a:satMod val="180000"/>
              </a:srgbClr>
            </a:duotone>
          </a:blip>
          <a:stretch>
            <a:fillRect/>
          </a:stretch>
        </p:blipFill>
        <p:spPr>
          <a:xfrm>
            <a:off x="-168641" y="2768600"/>
            <a:ext cx="9617441" cy="3860800"/>
          </a:xfrm>
          <a:prstGeom prst="rect">
            <a:avLst/>
          </a:prstGeom>
        </p:spPr>
      </p:pic>
    </p:spTree>
    <p:extLst>
      <p:ext uri="{BB962C8B-B14F-4D97-AF65-F5344CB8AC3E}">
        <p14:creationId xmlns:p14="http://schemas.microsoft.com/office/powerpoint/2010/main" val="246363824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457200" y="1946991"/>
            <a:ext cx="2799903" cy="4019778"/>
          </a:xfrm>
          <a:prstGeom prst="rect">
            <a:avLst/>
          </a:prstGeom>
          <a:ln w="28575" cmpd="sng">
            <a:solidFill>
              <a:schemeClr val="tx1"/>
            </a:solidFill>
          </a:ln>
        </p:spPr>
      </p:pic>
      <p:sp>
        <p:nvSpPr>
          <p:cNvPr id="13" name="TextBox 12"/>
          <p:cNvSpPr txBox="1"/>
          <p:nvPr/>
        </p:nvSpPr>
        <p:spPr>
          <a:xfrm>
            <a:off x="3827823" y="1300700"/>
            <a:ext cx="4395346" cy="2031325"/>
          </a:xfrm>
          <a:prstGeom prst="rect">
            <a:avLst/>
          </a:prstGeom>
          <a:noFill/>
        </p:spPr>
        <p:txBody>
          <a:bodyPr wrap="square" rtlCol="0">
            <a:spAutoFit/>
          </a:bodyPr>
          <a:lstStyle/>
          <a:p>
            <a:pPr algn="ctr"/>
            <a:r>
              <a:rPr lang="en-US" sz="4200" b="1" dirty="0" smtClean="0"/>
              <a:t>“positional”</a:t>
            </a:r>
          </a:p>
          <a:p>
            <a:pPr algn="ctr"/>
            <a:r>
              <a:rPr lang="en-US" sz="4200" b="1" dirty="0" smtClean="0"/>
              <a:t>vs.</a:t>
            </a:r>
            <a:br>
              <a:rPr lang="en-US" sz="4200" b="1" dirty="0" smtClean="0"/>
            </a:br>
            <a:r>
              <a:rPr lang="en-US" sz="4200" b="1" dirty="0" smtClean="0"/>
              <a:t>“inflected”</a:t>
            </a:r>
            <a:endParaRPr lang="en-US" sz="4200" b="1" dirty="0"/>
          </a:p>
        </p:txBody>
      </p:sp>
      <p:sp>
        <p:nvSpPr>
          <p:cNvPr id="14"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Zipf’s</a:t>
            </a:r>
            <a:r>
              <a:rPr lang="en-US" b="1" dirty="0" smtClean="0">
                <a:solidFill>
                  <a:srgbClr val="948A54"/>
                </a:solidFill>
              </a:rPr>
              <a:t> idea</a:t>
            </a:r>
            <a:endParaRPr lang="en-US" b="1" dirty="0">
              <a:solidFill>
                <a:srgbClr val="948A54"/>
              </a:solidFill>
            </a:endParaRPr>
          </a:p>
        </p:txBody>
      </p:sp>
      <p:pic>
        <p:nvPicPr>
          <p:cNvPr id="15" name="Picture 14"/>
          <p:cNvPicPr>
            <a:picLocks noChangeAspect="1"/>
          </p:cNvPicPr>
          <p:nvPr/>
        </p:nvPicPr>
        <p:blipFill>
          <a:blip r:embed="rId3">
            <a:alphaModFix amt="63000"/>
          </a:blip>
          <a:stretch>
            <a:fillRect/>
          </a:stretch>
        </p:blipFill>
        <p:spPr>
          <a:xfrm>
            <a:off x="3412049" y="3670300"/>
            <a:ext cx="1802557" cy="2106963"/>
          </a:xfrm>
          <a:prstGeom prst="rect">
            <a:avLst/>
          </a:prstGeom>
        </p:spPr>
      </p:pic>
      <p:sp>
        <p:nvSpPr>
          <p:cNvPr id="16" name="TextBox 15"/>
          <p:cNvSpPr txBox="1"/>
          <p:nvPr/>
        </p:nvSpPr>
        <p:spPr>
          <a:xfrm>
            <a:off x="4432813" y="3670300"/>
            <a:ext cx="4304561" cy="1631216"/>
          </a:xfrm>
          <a:prstGeom prst="rect">
            <a:avLst/>
          </a:prstGeom>
          <a:noFill/>
        </p:spPr>
        <p:txBody>
          <a:bodyPr wrap="square" rtlCol="0">
            <a:spAutoFit/>
          </a:bodyPr>
          <a:lstStyle/>
          <a:p>
            <a:pPr algn="ctr"/>
            <a:r>
              <a:rPr lang="en-US" sz="5000" b="1" dirty="0" smtClean="0">
                <a:solidFill>
                  <a:srgbClr val="800000"/>
                </a:solidFill>
              </a:rPr>
              <a:t>“Grammatical Fingerprint”</a:t>
            </a:r>
            <a:endParaRPr lang="en-US" sz="5000" b="1" dirty="0">
              <a:solidFill>
                <a:srgbClr val="800000"/>
              </a:solidFill>
            </a:endParaRPr>
          </a:p>
        </p:txBody>
      </p:sp>
      <p:sp>
        <p:nvSpPr>
          <p:cNvPr id="17" name="TextBox 16"/>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37887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073" y="1641294"/>
            <a:ext cx="6459328" cy="43600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Zipf’s</a:t>
            </a:r>
            <a:r>
              <a:rPr lang="en-US" b="1" dirty="0" smtClean="0">
                <a:solidFill>
                  <a:srgbClr val="948A54"/>
                </a:solidFill>
              </a:rPr>
              <a:t> idea: </a:t>
            </a:r>
            <a:r>
              <a:rPr lang="en-US" b="1" dirty="0" err="1" smtClean="0">
                <a:solidFill>
                  <a:srgbClr val="948A54"/>
                </a:solidFill>
              </a:rPr>
              <a:t>Bentz</a:t>
            </a:r>
            <a:r>
              <a:rPr lang="en-US" b="1" dirty="0" smtClean="0">
                <a:solidFill>
                  <a:srgbClr val="948A54"/>
                </a:solidFill>
              </a:rPr>
              <a:t> et al. (2015)</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5160127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smtClean="0">
                <a:solidFill>
                  <a:srgbClr val="948A54"/>
                </a:solidFill>
              </a:rPr>
              <a:t>Bentz</a:t>
            </a:r>
            <a:r>
              <a:rPr lang="en-US" b="1" dirty="0" smtClean="0">
                <a:solidFill>
                  <a:srgbClr val="948A54"/>
                </a:solidFill>
              </a:rPr>
              <a:t> et al. (2015):</a:t>
            </a:r>
          </a:p>
          <a:p>
            <a:pPr algn="l"/>
            <a:r>
              <a:rPr lang="en-US" b="1" dirty="0" smtClean="0">
                <a:solidFill>
                  <a:srgbClr val="948A54"/>
                </a:solidFill>
              </a:rPr>
              <a:t>Three measures of lexical diversity</a:t>
            </a:r>
            <a:endParaRPr lang="en-US" b="1" dirty="0">
              <a:solidFill>
                <a:srgbClr val="948A54"/>
              </a:solidFill>
            </a:endParaRPr>
          </a:p>
        </p:txBody>
      </p:sp>
      <p:sp>
        <p:nvSpPr>
          <p:cNvPr id="7" name="Content Placeholder 2"/>
          <p:cNvSpPr>
            <a:spLocks noGrp="1"/>
          </p:cNvSpPr>
          <p:nvPr>
            <p:ph idx="1"/>
          </p:nvPr>
        </p:nvSpPr>
        <p:spPr>
          <a:xfrm>
            <a:off x="457200" y="1600200"/>
            <a:ext cx="8229600" cy="4525963"/>
          </a:xfrm>
        </p:spPr>
        <p:txBody>
          <a:bodyPr/>
          <a:lstStyle/>
          <a:p>
            <a:pPr marL="0" indent="0">
              <a:buNone/>
            </a:pPr>
            <a:endParaRPr lang="en-US" sz="1200" dirty="0" smtClean="0"/>
          </a:p>
          <a:p>
            <a:pPr marL="0" indent="0">
              <a:buNone/>
            </a:pPr>
            <a:r>
              <a:rPr lang="en-US" b="1" dirty="0" smtClean="0"/>
              <a:t>	(1)	</a:t>
            </a:r>
            <a:r>
              <a:rPr lang="en-US" b="1" dirty="0" err="1" smtClean="0"/>
              <a:t>Zipf</a:t>
            </a:r>
            <a:r>
              <a:rPr lang="en-US" b="1" dirty="0" smtClean="0"/>
              <a:t>-Mandelbrot</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(2)	Shannon entropy</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(3)	Type-token ratio</a:t>
            </a:r>
          </a:p>
          <a:p>
            <a:pPr marL="0" indent="0">
              <a:buNone/>
            </a:pPr>
            <a:endParaRPr lang="en-US" dirty="0"/>
          </a:p>
          <a:p>
            <a:pPr marL="0" indent="0">
              <a:buNone/>
            </a:pPr>
            <a:endParaRPr lang="en-US" dirty="0"/>
          </a:p>
        </p:txBody>
      </p:sp>
      <p:sp>
        <p:nvSpPr>
          <p:cNvPr id="8" name="TextBox 7"/>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242246429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(2015):</a:t>
            </a:r>
          </a:p>
          <a:p>
            <a:pPr algn="l"/>
            <a:r>
              <a:rPr lang="en-US" b="1" dirty="0" smtClean="0">
                <a:solidFill>
                  <a:srgbClr val="948A54"/>
                </a:solidFill>
              </a:rPr>
              <a:t>Three measures of lexical diversity</a:t>
            </a:r>
            <a:endParaRPr lang="en-US" b="1" dirty="0">
              <a:solidFill>
                <a:srgbClr val="948A54"/>
              </a:solidFill>
            </a:endParaRPr>
          </a:p>
        </p:txBody>
      </p:sp>
      <p:sp>
        <p:nvSpPr>
          <p:cNvPr id="7" name="Content Placeholder 2"/>
          <p:cNvSpPr>
            <a:spLocks noGrp="1"/>
          </p:cNvSpPr>
          <p:nvPr>
            <p:ph idx="1"/>
          </p:nvPr>
        </p:nvSpPr>
        <p:spPr>
          <a:xfrm>
            <a:off x="457200" y="1600200"/>
            <a:ext cx="8229600" cy="4525963"/>
          </a:xfrm>
        </p:spPr>
        <p:txBody>
          <a:bodyPr/>
          <a:lstStyle/>
          <a:p>
            <a:pPr marL="0" indent="0">
              <a:buNone/>
            </a:pPr>
            <a:endParaRPr lang="en-US" sz="1200" dirty="0" smtClean="0"/>
          </a:p>
          <a:p>
            <a:pPr marL="0" indent="0">
              <a:buNone/>
            </a:pPr>
            <a:r>
              <a:rPr lang="en-US" b="1" dirty="0" smtClean="0"/>
              <a:t>	(1)	</a:t>
            </a:r>
            <a:r>
              <a:rPr lang="en-US" b="1" dirty="0" err="1" smtClean="0"/>
              <a:t>Zipf</a:t>
            </a:r>
            <a:r>
              <a:rPr lang="en-US" b="1" dirty="0" smtClean="0"/>
              <a:t>-Mandelbrot</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(2)</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(3)	Type-token ratio</a:t>
            </a:r>
          </a:p>
          <a:p>
            <a:pPr marL="0" indent="0">
              <a:buNone/>
            </a:pPr>
            <a:endParaRPr lang="en-US" dirty="0"/>
          </a:p>
          <a:p>
            <a:pPr marL="0" indent="0">
              <a:buNone/>
            </a:pP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701390087"/>
              </p:ext>
            </p:extLst>
          </p:nvPr>
        </p:nvGraphicFramePr>
        <p:xfrm>
          <a:off x="1880346" y="2870199"/>
          <a:ext cx="3493055" cy="1222385"/>
        </p:xfrm>
        <a:graphic>
          <a:graphicData uri="http://schemas.openxmlformats.org/presentationml/2006/ole">
            <mc:AlternateContent xmlns:mc="http://schemas.openxmlformats.org/markup-compatibility/2006">
              <mc:Choice xmlns:v="urn:schemas-microsoft-com:vml" Requires="v">
                <p:oleObj spid="_x0000_s85064" name="Equation" r:id="rId4" imgW="1308100" imgH="457200" progId="Equation.3">
                  <p:embed/>
                </p:oleObj>
              </mc:Choice>
              <mc:Fallback>
                <p:oleObj name="Equation" r:id="rId4" imgW="1308100" imgH="457200" progId="Equation.3">
                  <p:embed/>
                  <p:pic>
                    <p:nvPicPr>
                      <p:cNvPr id="0" name=""/>
                      <p:cNvPicPr/>
                      <p:nvPr/>
                    </p:nvPicPr>
                    <p:blipFill>
                      <a:blip r:embed="rId5"/>
                      <a:stretch>
                        <a:fillRect/>
                      </a:stretch>
                    </p:blipFill>
                    <p:spPr>
                      <a:xfrm>
                        <a:off x="1880346" y="2870199"/>
                        <a:ext cx="3493055" cy="1222385"/>
                      </a:xfrm>
                      <a:prstGeom prst="rect">
                        <a:avLst/>
                      </a:prstGeom>
                    </p:spPr>
                  </p:pic>
                </p:oleObj>
              </mc:Fallback>
            </mc:AlternateContent>
          </a:graphicData>
        </a:graphic>
      </p:graphicFrame>
      <p:sp>
        <p:nvSpPr>
          <p:cNvPr id="9" name="TextBox 8"/>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51783675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(2015):</a:t>
            </a:r>
          </a:p>
          <a:p>
            <a:pPr algn="l"/>
            <a:r>
              <a:rPr lang="en-US" b="1" dirty="0" smtClean="0">
                <a:solidFill>
                  <a:srgbClr val="948A54"/>
                </a:solidFill>
              </a:rPr>
              <a:t>Three measures of lexical diversity</a:t>
            </a:r>
            <a:endParaRPr lang="en-US" b="1" dirty="0">
              <a:solidFill>
                <a:srgbClr val="948A54"/>
              </a:solidFill>
            </a:endParaRPr>
          </a:p>
        </p:txBody>
      </p:sp>
      <p:sp>
        <p:nvSpPr>
          <p:cNvPr id="7" name="Content Placeholder 2"/>
          <p:cNvSpPr>
            <a:spLocks noGrp="1"/>
          </p:cNvSpPr>
          <p:nvPr>
            <p:ph idx="1"/>
          </p:nvPr>
        </p:nvSpPr>
        <p:spPr>
          <a:xfrm>
            <a:off x="457200" y="1600200"/>
            <a:ext cx="8229600" cy="4525963"/>
          </a:xfrm>
        </p:spPr>
        <p:txBody>
          <a:bodyPr/>
          <a:lstStyle/>
          <a:p>
            <a:pPr marL="0" indent="0">
              <a:buNone/>
            </a:pPr>
            <a:endParaRPr lang="en-US" sz="1200" dirty="0" smtClean="0"/>
          </a:p>
          <a:p>
            <a:pPr marL="0" indent="0">
              <a:buNone/>
            </a:pPr>
            <a:r>
              <a:rPr lang="en-US" b="1" dirty="0" smtClean="0"/>
              <a:t>	(1)	</a:t>
            </a:r>
            <a:r>
              <a:rPr lang="en-US" b="1" dirty="0" err="1" smtClean="0"/>
              <a:t>Zipf</a:t>
            </a:r>
            <a:r>
              <a:rPr lang="en-US" b="1" dirty="0" smtClean="0"/>
              <a:t>-Mandelbrot</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(2)</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(3) </a:t>
            </a:r>
            <a:r>
              <a:rPr lang="en-US" b="1" dirty="0" smtClean="0">
                <a:solidFill>
                  <a:srgbClr val="FFFFFF"/>
                </a:solidFill>
              </a:rPr>
              <a:t>Type-token ratio</a:t>
            </a:r>
          </a:p>
          <a:p>
            <a:pPr marL="0" indent="0">
              <a:buNone/>
            </a:pPr>
            <a:endParaRPr lang="en-US" dirty="0"/>
          </a:p>
          <a:p>
            <a:pPr marL="0" indent="0">
              <a:buNone/>
            </a:pPr>
            <a:r>
              <a:rPr lang="en-US" b="1" dirty="0"/>
              <a:t>			</a:t>
            </a:r>
            <a:r>
              <a:rPr lang="en-US" b="1" dirty="0">
                <a:latin typeface="Wingdings"/>
                <a:ea typeface="Wingdings"/>
                <a:cs typeface="Wingdings"/>
              </a:rPr>
              <a:t>	</a:t>
            </a:r>
            <a:r>
              <a:rPr lang="en-US" b="1" dirty="0">
                <a:ea typeface="Wingdings"/>
                <a:cs typeface="Calibri"/>
              </a:rPr>
              <a:t> </a:t>
            </a:r>
            <a:r>
              <a:rPr lang="en-US" b="1" dirty="0" err="1"/>
              <a:t>Bonferroni</a:t>
            </a:r>
            <a:r>
              <a:rPr lang="en-US" b="1" dirty="0"/>
              <a:t> correction (YEAH!</a:t>
            </a:r>
            <a:r>
              <a:rPr lang="en-US" b="1" dirty="0" smtClean="0"/>
              <a:t>)</a:t>
            </a:r>
            <a:endParaRPr lang="en-US" b="1" dirty="0"/>
          </a:p>
        </p:txBody>
      </p:sp>
      <p:graphicFrame>
        <p:nvGraphicFramePr>
          <p:cNvPr id="8" name="Object 7"/>
          <p:cNvGraphicFramePr>
            <a:graphicFrameLocks noChangeAspect="1"/>
          </p:cNvGraphicFramePr>
          <p:nvPr>
            <p:extLst>
              <p:ext uri="{D42A27DB-BD31-4B8C-83A1-F6EECF244321}">
                <p14:modId xmlns:p14="http://schemas.microsoft.com/office/powerpoint/2010/main" val="1412971229"/>
              </p:ext>
            </p:extLst>
          </p:nvPr>
        </p:nvGraphicFramePr>
        <p:xfrm>
          <a:off x="1880346" y="4270384"/>
          <a:ext cx="1820390" cy="981066"/>
        </p:xfrm>
        <a:graphic>
          <a:graphicData uri="http://schemas.openxmlformats.org/presentationml/2006/ole">
            <mc:AlternateContent xmlns:mc="http://schemas.openxmlformats.org/markup-compatibility/2006">
              <mc:Choice xmlns:v="urn:schemas-microsoft-com:vml" Requires="v">
                <p:oleObj spid="_x0000_s86154" name="Equation" r:id="rId4" imgW="825500" imgH="444500" progId="Equation.3">
                  <p:embed/>
                </p:oleObj>
              </mc:Choice>
              <mc:Fallback>
                <p:oleObj name="Equation" r:id="rId4" imgW="825500" imgH="444500" progId="Equation.3">
                  <p:embed/>
                  <p:pic>
                    <p:nvPicPr>
                      <p:cNvPr id="0" name=""/>
                      <p:cNvPicPr/>
                      <p:nvPr/>
                    </p:nvPicPr>
                    <p:blipFill>
                      <a:blip r:embed="rId5"/>
                      <a:stretch>
                        <a:fillRect/>
                      </a:stretch>
                    </p:blipFill>
                    <p:spPr>
                      <a:xfrm>
                        <a:off x="1880346" y="4270384"/>
                        <a:ext cx="1820390" cy="981066"/>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789174513"/>
              </p:ext>
            </p:extLst>
          </p:nvPr>
        </p:nvGraphicFramePr>
        <p:xfrm>
          <a:off x="1880346" y="2870199"/>
          <a:ext cx="3493055" cy="1222385"/>
        </p:xfrm>
        <a:graphic>
          <a:graphicData uri="http://schemas.openxmlformats.org/presentationml/2006/ole">
            <mc:AlternateContent xmlns:mc="http://schemas.openxmlformats.org/markup-compatibility/2006">
              <mc:Choice xmlns:v="urn:schemas-microsoft-com:vml" Requires="v">
                <p:oleObj spid="_x0000_s86155" name="Equation" r:id="rId6" imgW="1308100" imgH="457200" progId="Equation.3">
                  <p:embed/>
                </p:oleObj>
              </mc:Choice>
              <mc:Fallback>
                <p:oleObj name="Equation" r:id="rId6" imgW="1308100" imgH="457200" progId="Equation.3">
                  <p:embed/>
                  <p:pic>
                    <p:nvPicPr>
                      <p:cNvPr id="0" name=""/>
                      <p:cNvPicPr/>
                      <p:nvPr/>
                    </p:nvPicPr>
                    <p:blipFill>
                      <a:blip r:embed="rId7"/>
                      <a:stretch>
                        <a:fillRect/>
                      </a:stretch>
                    </p:blipFill>
                    <p:spPr>
                      <a:xfrm>
                        <a:off x="1880346" y="2870199"/>
                        <a:ext cx="3493055" cy="1222385"/>
                      </a:xfrm>
                      <a:prstGeom prst="rect">
                        <a:avLst/>
                      </a:prstGeom>
                    </p:spPr>
                  </p:pic>
                </p:oleObj>
              </mc:Fallback>
            </mc:AlternateContent>
          </a:graphicData>
        </a:graphic>
      </p:graphicFrame>
      <p:sp>
        <p:nvSpPr>
          <p:cNvPr id="11" name="TextBox 10"/>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3664718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(2015):</a:t>
            </a:r>
          </a:p>
          <a:p>
            <a:pPr algn="l"/>
            <a:r>
              <a:rPr lang="en-US" b="1" dirty="0" smtClean="0">
                <a:solidFill>
                  <a:srgbClr val="948A54"/>
                </a:solidFill>
              </a:rPr>
              <a:t>Three sources</a:t>
            </a:r>
            <a:endParaRPr lang="en-US" b="1" dirty="0">
              <a:solidFill>
                <a:srgbClr val="948A54"/>
              </a:solidFill>
            </a:endParaRPr>
          </a:p>
        </p:txBody>
      </p:sp>
      <p:sp>
        <p:nvSpPr>
          <p:cNvPr id="7" name="Content Placeholder 2"/>
          <p:cNvSpPr>
            <a:spLocks noGrp="1"/>
          </p:cNvSpPr>
          <p:nvPr>
            <p:ph idx="1"/>
          </p:nvPr>
        </p:nvSpPr>
        <p:spPr>
          <a:xfrm>
            <a:off x="457200" y="1600200"/>
            <a:ext cx="8229600" cy="4525963"/>
          </a:xfrm>
        </p:spPr>
        <p:txBody>
          <a:bodyPr/>
          <a:lstStyle/>
          <a:p>
            <a:pPr marL="0" indent="0">
              <a:buNone/>
            </a:pPr>
            <a:endParaRPr lang="en-US" sz="1200" dirty="0" smtClean="0"/>
          </a:p>
          <a:p>
            <a:pPr marL="0" indent="0">
              <a:buNone/>
            </a:pPr>
            <a:r>
              <a:rPr lang="en-US" b="1" dirty="0" smtClean="0"/>
              <a:t>	(1)	Universal Declaration of Human Rights</a:t>
            </a:r>
          </a:p>
          <a:p>
            <a:pPr marL="0" indent="0">
              <a:buNone/>
            </a:pPr>
            <a:r>
              <a:rPr lang="en-US" sz="1800" dirty="0" smtClean="0"/>
              <a:t>			N=400, ~2,000 words per language</a:t>
            </a:r>
          </a:p>
          <a:p>
            <a:pPr marL="0" indent="0">
              <a:buNone/>
            </a:pPr>
            <a:endParaRPr lang="en-US" sz="1800" dirty="0" smtClean="0"/>
          </a:p>
          <a:p>
            <a:pPr marL="0" indent="0">
              <a:buNone/>
            </a:pPr>
            <a:r>
              <a:rPr lang="en-US" b="1" dirty="0" smtClean="0"/>
              <a:t>	(2)	Parallel Bible Corpus</a:t>
            </a:r>
          </a:p>
          <a:p>
            <a:pPr marL="0" indent="0">
              <a:buNone/>
            </a:pPr>
            <a:r>
              <a:rPr lang="en-US" sz="1800" dirty="0" smtClean="0"/>
              <a:t>			N=800, ~20,000 words per language</a:t>
            </a:r>
          </a:p>
          <a:p>
            <a:pPr marL="0" indent="0">
              <a:buNone/>
            </a:pPr>
            <a:endParaRPr lang="en-US" sz="1800" dirty="0" smtClean="0"/>
          </a:p>
          <a:p>
            <a:pPr marL="0" indent="0">
              <a:buNone/>
            </a:pPr>
            <a:r>
              <a:rPr lang="en-US" b="1" dirty="0" smtClean="0"/>
              <a:t>	(3)	</a:t>
            </a:r>
            <a:r>
              <a:rPr lang="en-US" b="1" dirty="0" err="1" smtClean="0"/>
              <a:t>Europarl</a:t>
            </a:r>
            <a:r>
              <a:rPr lang="en-US" b="1" dirty="0" smtClean="0"/>
              <a:t> Parallel Corpus</a:t>
            </a:r>
          </a:p>
          <a:p>
            <a:pPr marL="0" indent="0">
              <a:buNone/>
            </a:pPr>
            <a:r>
              <a:rPr lang="en-US" sz="1800" dirty="0" smtClean="0"/>
              <a:t>			N=21, ~7 million words per language, European only</a:t>
            </a:r>
            <a:endParaRPr lang="en-US" sz="1800" dirty="0"/>
          </a:p>
          <a:p>
            <a:pPr marL="0" indent="0">
              <a:buNone/>
            </a:pPr>
            <a:endParaRPr lang="en-US" dirty="0"/>
          </a:p>
        </p:txBody>
      </p:sp>
      <p:sp>
        <p:nvSpPr>
          <p:cNvPr id="2" name="TextBox 1"/>
          <p:cNvSpPr txBox="1"/>
          <p:nvPr/>
        </p:nvSpPr>
        <p:spPr>
          <a:xfrm>
            <a:off x="3962400" y="5579487"/>
            <a:ext cx="4152900" cy="584776"/>
          </a:xfrm>
          <a:prstGeom prst="rect">
            <a:avLst/>
          </a:prstGeom>
          <a:noFill/>
        </p:spPr>
        <p:txBody>
          <a:bodyPr wrap="square" rtlCol="0">
            <a:spAutoFit/>
          </a:bodyPr>
          <a:lstStyle/>
          <a:p>
            <a:pPr algn="ctr"/>
            <a:r>
              <a:rPr lang="en-US" sz="3200" b="1" dirty="0" smtClean="0"/>
              <a:t>83 families, 182 genera</a:t>
            </a:r>
            <a:endParaRPr lang="en-US" sz="3200" b="1" dirty="0"/>
          </a:p>
        </p:txBody>
      </p:sp>
      <p:sp>
        <p:nvSpPr>
          <p:cNvPr id="5" name="TextBox 4"/>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19090346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Different kinds of language contact</a:t>
            </a:r>
            <a:endParaRPr lang="en-US" b="1" dirty="0">
              <a:solidFill>
                <a:srgbClr val="948A54"/>
              </a:solidFill>
            </a:endParaRPr>
          </a:p>
        </p:txBody>
      </p:sp>
      <p:sp>
        <p:nvSpPr>
          <p:cNvPr id="2" name="TextBox 1"/>
          <p:cNvSpPr txBox="1"/>
          <p:nvPr/>
        </p:nvSpPr>
        <p:spPr>
          <a:xfrm>
            <a:off x="0" y="6299200"/>
            <a:ext cx="9144000" cy="584776"/>
          </a:xfrm>
          <a:prstGeom prst="rect">
            <a:avLst/>
          </a:prstGeom>
          <a:noFill/>
        </p:spPr>
        <p:txBody>
          <a:bodyPr wrap="square" rtlCol="0">
            <a:spAutoFit/>
          </a:bodyPr>
          <a:lstStyle/>
          <a:p>
            <a:pPr algn="r"/>
            <a:r>
              <a:rPr lang="en-US" sz="1600" b="1" dirty="0"/>
              <a:t>McWhorter, J. (2007). </a:t>
            </a:r>
            <a:r>
              <a:rPr lang="en-US" sz="1600" b="1" i="1" dirty="0"/>
              <a:t>Language interrupted: Signs of non-native acquisition in standard language grammars</a:t>
            </a:r>
            <a:r>
              <a:rPr lang="en-US" sz="1600" b="1" dirty="0"/>
              <a:t>. Oxford: Oxford University Press.</a:t>
            </a:r>
          </a:p>
        </p:txBody>
      </p:sp>
      <p:sp>
        <p:nvSpPr>
          <p:cNvPr id="17" name="Title 1"/>
          <p:cNvSpPr txBox="1">
            <a:spLocks/>
          </p:cNvSpPr>
          <p:nvPr/>
        </p:nvSpPr>
        <p:spPr>
          <a:xfrm>
            <a:off x="757766" y="4445000"/>
            <a:ext cx="7615768" cy="16256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err="1" smtClean="0">
                <a:latin typeface="Calibri" pitchFamily="34" charset="0"/>
                <a:ea typeface="Verdana" pitchFamily="34" charset="0"/>
                <a:cs typeface="Calibri" pitchFamily="34" charset="0"/>
              </a:rPr>
              <a:t>Creolization</a:t>
            </a:r>
            <a:endParaRPr lang="en-US" sz="2400" b="1" dirty="0">
              <a:latin typeface="Calibri" pitchFamily="34" charset="0"/>
              <a:ea typeface="Verdana" pitchFamily="34" charset="0"/>
              <a:cs typeface="Calibri" pitchFamily="34" charset="0"/>
            </a:endParaRPr>
          </a:p>
        </p:txBody>
      </p:sp>
      <p:pic>
        <p:nvPicPr>
          <p:cNvPr id="8" name="Picture 7"/>
          <p:cNvPicPr>
            <a:picLocks noChangeAspect="1"/>
          </p:cNvPicPr>
          <p:nvPr/>
        </p:nvPicPr>
        <p:blipFill>
          <a:blip r:embed="rId2"/>
          <a:stretch>
            <a:fillRect/>
          </a:stretch>
        </p:blipFill>
        <p:spPr>
          <a:xfrm>
            <a:off x="757766" y="1947374"/>
            <a:ext cx="7615767" cy="2257941"/>
          </a:xfrm>
          <a:prstGeom prst="rect">
            <a:avLst/>
          </a:prstGeom>
        </p:spPr>
      </p:pic>
      <p:sp>
        <p:nvSpPr>
          <p:cNvPr id="6" name="Rectangle 5"/>
          <p:cNvSpPr/>
          <p:nvPr/>
        </p:nvSpPr>
        <p:spPr>
          <a:xfrm>
            <a:off x="2514600" y="2062956"/>
            <a:ext cx="1391470" cy="8404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p:cNvSpPr/>
          <p:nvPr/>
        </p:nvSpPr>
        <p:spPr>
          <a:xfrm>
            <a:off x="28199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Rectangle 8"/>
          <p:cNvSpPr/>
          <p:nvPr/>
        </p:nvSpPr>
        <p:spPr>
          <a:xfrm>
            <a:off x="5601050" y="2062956"/>
            <a:ext cx="1079150" cy="8404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rot="10800000">
            <a:off x="56774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69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957" y="843608"/>
            <a:ext cx="7800837" cy="52573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
        <p:nvSpPr>
          <p:cNvPr id="8" name="Rounded Rectangle 7"/>
          <p:cNvSpPr/>
          <p:nvPr/>
        </p:nvSpPr>
        <p:spPr>
          <a:xfrm>
            <a:off x="3397205" y="3771900"/>
            <a:ext cx="5518240" cy="653748"/>
          </a:xfrm>
          <a:prstGeom prst="roundRect">
            <a:avLst/>
          </a:prstGeom>
          <a:solidFill>
            <a:schemeClr val="accent6">
              <a:lumMod val="40000"/>
              <a:lumOff val="60000"/>
            </a:schemeClr>
          </a:solidFill>
          <a:ln w="19050" cmpd="sng">
            <a:solidFill>
              <a:srgbClr val="000000"/>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2800" b="1" dirty="0"/>
              <a:t>lower diversity =  higher C, α and </a:t>
            </a:r>
            <a:r>
              <a:rPr lang="en-US" sz="2800" b="1" dirty="0" smtClean="0"/>
              <a:t>β</a:t>
            </a:r>
            <a:endParaRPr lang="en-US" sz="2800" b="1" dirty="0"/>
          </a:p>
        </p:txBody>
      </p:sp>
      <p:sp>
        <p:nvSpPr>
          <p:cNvPr id="9" name="Rounded Rectangle 8"/>
          <p:cNvSpPr/>
          <p:nvPr/>
        </p:nvSpPr>
        <p:spPr>
          <a:xfrm>
            <a:off x="2353231" y="1904443"/>
            <a:ext cx="3866594" cy="552148"/>
          </a:xfrm>
          <a:prstGeom prst="roundRect">
            <a:avLst/>
          </a:prstGeom>
          <a:solidFill>
            <a:schemeClr val="accent6">
              <a:lumMod val="40000"/>
              <a:lumOff val="60000"/>
            </a:schemeClr>
          </a:solidFill>
          <a:ln w="19050" cmpd="sng">
            <a:solidFill>
              <a:srgbClr val="000000"/>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800" b="1" dirty="0"/>
          </a:p>
        </p:txBody>
      </p:sp>
      <p:graphicFrame>
        <p:nvGraphicFramePr>
          <p:cNvPr id="6" name="Object 5"/>
          <p:cNvGraphicFramePr>
            <a:graphicFrameLocks noChangeAspect="1"/>
          </p:cNvGraphicFramePr>
          <p:nvPr>
            <p:extLst>
              <p:ext uri="{D42A27DB-BD31-4B8C-83A1-F6EECF244321}">
                <p14:modId xmlns:p14="http://schemas.microsoft.com/office/powerpoint/2010/main" val="985163155"/>
              </p:ext>
            </p:extLst>
          </p:nvPr>
        </p:nvGraphicFramePr>
        <p:xfrm>
          <a:off x="2442131" y="1960521"/>
          <a:ext cx="3672919" cy="470670"/>
        </p:xfrm>
        <a:graphic>
          <a:graphicData uri="http://schemas.openxmlformats.org/presentationml/2006/ole">
            <mc:AlternateContent xmlns:mc="http://schemas.openxmlformats.org/markup-compatibility/2006">
              <mc:Choice xmlns:v="urn:schemas-microsoft-com:vml" Requires="v">
                <p:oleObj spid="_x0000_s89220" name="Equation" r:id="rId5" imgW="1587500" imgH="203200" progId="Equation.3">
                  <p:embed/>
                </p:oleObj>
              </mc:Choice>
              <mc:Fallback>
                <p:oleObj name="Equation" r:id="rId5" imgW="1587500" imgH="203200" progId="Equation.3">
                  <p:embed/>
                  <p:pic>
                    <p:nvPicPr>
                      <p:cNvPr id="0" name=""/>
                      <p:cNvPicPr/>
                      <p:nvPr/>
                    </p:nvPicPr>
                    <p:blipFill>
                      <a:blip r:embed="rId6"/>
                      <a:stretch>
                        <a:fillRect/>
                      </a:stretch>
                    </p:blipFill>
                    <p:spPr>
                      <a:xfrm>
                        <a:off x="2442131" y="1960521"/>
                        <a:ext cx="3672919" cy="470670"/>
                      </a:xfrm>
                      <a:prstGeom prst="rect">
                        <a:avLst/>
                      </a:prstGeom>
                    </p:spPr>
                  </p:pic>
                </p:oleObj>
              </mc:Fallback>
            </mc:AlternateContent>
          </a:graphicData>
        </a:graphic>
      </p:graphicFrame>
      <p:sp>
        <p:nvSpPr>
          <p:cNvPr id="10" name="Rounded Rectangle 9"/>
          <p:cNvSpPr/>
          <p:nvPr/>
        </p:nvSpPr>
        <p:spPr>
          <a:xfrm>
            <a:off x="1993900" y="2755260"/>
            <a:ext cx="4225925" cy="552147"/>
          </a:xfrm>
          <a:prstGeom prst="roundRect">
            <a:avLst/>
          </a:prstGeom>
          <a:solidFill>
            <a:schemeClr val="accent6">
              <a:lumMod val="40000"/>
              <a:lumOff val="60000"/>
            </a:schemeClr>
          </a:solidFill>
          <a:ln w="19050" cmpd="sng">
            <a:solidFill>
              <a:srgbClr val="000000"/>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sz="2800" b="1" dirty="0"/>
          </a:p>
        </p:txBody>
      </p:sp>
      <p:graphicFrame>
        <p:nvGraphicFramePr>
          <p:cNvPr id="13" name="Object 12"/>
          <p:cNvGraphicFramePr>
            <a:graphicFrameLocks noChangeAspect="1"/>
          </p:cNvGraphicFramePr>
          <p:nvPr>
            <p:extLst>
              <p:ext uri="{D42A27DB-BD31-4B8C-83A1-F6EECF244321}">
                <p14:modId xmlns:p14="http://schemas.microsoft.com/office/powerpoint/2010/main" val="248199342"/>
              </p:ext>
            </p:extLst>
          </p:nvPr>
        </p:nvGraphicFramePr>
        <p:xfrm>
          <a:off x="2058988" y="2824807"/>
          <a:ext cx="4056062" cy="469900"/>
        </p:xfrm>
        <a:graphic>
          <a:graphicData uri="http://schemas.openxmlformats.org/presentationml/2006/ole">
            <mc:AlternateContent xmlns:mc="http://schemas.openxmlformats.org/markup-compatibility/2006">
              <mc:Choice xmlns:v="urn:schemas-microsoft-com:vml" Requires="v">
                <p:oleObj spid="_x0000_s89221" name="Equation" r:id="rId7" imgW="1752600" imgH="203200" progId="Equation.3">
                  <p:embed/>
                </p:oleObj>
              </mc:Choice>
              <mc:Fallback>
                <p:oleObj name="Equation" r:id="rId7" imgW="1752600" imgH="203200" progId="Equation.3">
                  <p:embed/>
                  <p:pic>
                    <p:nvPicPr>
                      <p:cNvPr id="0" name=""/>
                      <p:cNvPicPr/>
                      <p:nvPr/>
                    </p:nvPicPr>
                    <p:blipFill>
                      <a:blip r:embed="rId8"/>
                      <a:stretch>
                        <a:fillRect/>
                      </a:stretch>
                    </p:blipFill>
                    <p:spPr>
                      <a:xfrm>
                        <a:off x="2058988" y="2824807"/>
                        <a:ext cx="4056062" cy="469900"/>
                      </a:xfrm>
                      <a:prstGeom prst="rect">
                        <a:avLst/>
                      </a:prstGeom>
                    </p:spPr>
                  </p:pic>
                </p:oleObj>
              </mc:Fallback>
            </mc:AlternateContent>
          </a:graphicData>
        </a:graphic>
      </p:graphicFrame>
      <p:cxnSp>
        <p:nvCxnSpPr>
          <p:cNvPr id="3" name="Straight Arrow Connector 2"/>
          <p:cNvCxnSpPr>
            <a:stCxn id="6" idx="3"/>
          </p:cNvCxnSpPr>
          <p:nvPr/>
        </p:nvCxnSpPr>
        <p:spPr>
          <a:xfrm>
            <a:off x="6115050" y="2195856"/>
            <a:ext cx="438150" cy="77444"/>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6048375" y="2887063"/>
            <a:ext cx="438150" cy="77444"/>
          </a:xfrm>
          <a:prstGeom prst="straightConnector1">
            <a:avLst/>
          </a:prstGeom>
          <a:ln w="57150" cmpd="sng">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2202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(2015):</a:t>
            </a:r>
          </a:p>
          <a:p>
            <a:pPr algn="l"/>
            <a:r>
              <a:rPr lang="en-US" b="1" dirty="0" smtClean="0">
                <a:solidFill>
                  <a:srgbClr val="948A54"/>
                </a:solidFill>
              </a:rPr>
              <a:t>Three statistical approaches</a:t>
            </a:r>
            <a:endParaRPr lang="en-US" b="1" dirty="0">
              <a:solidFill>
                <a:srgbClr val="948A54"/>
              </a:solidFill>
            </a:endParaRPr>
          </a:p>
        </p:txBody>
      </p:sp>
      <p:sp>
        <p:nvSpPr>
          <p:cNvPr id="7" name="Content Placeholder 2"/>
          <p:cNvSpPr>
            <a:spLocks noGrp="1"/>
          </p:cNvSpPr>
          <p:nvPr>
            <p:ph idx="1"/>
          </p:nvPr>
        </p:nvSpPr>
        <p:spPr>
          <a:xfrm>
            <a:off x="457200" y="1600200"/>
            <a:ext cx="8229600" cy="4525963"/>
          </a:xfrm>
        </p:spPr>
        <p:txBody>
          <a:bodyPr/>
          <a:lstStyle/>
          <a:p>
            <a:pPr marL="0" indent="0">
              <a:buNone/>
            </a:pPr>
            <a:endParaRPr lang="en-US" sz="1200" dirty="0" smtClean="0"/>
          </a:p>
          <a:p>
            <a:pPr marL="0" indent="0">
              <a:buNone/>
            </a:pPr>
            <a:r>
              <a:rPr lang="en-US" b="1" dirty="0" smtClean="0"/>
              <a:t>	(1)	Linear regression</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(2)	Linear mixed effects regression</a:t>
            </a:r>
          </a:p>
          <a:p>
            <a:pPr marL="0" indent="0">
              <a:buNone/>
            </a:pPr>
            <a:endParaRPr lang="en-US" sz="1200" dirty="0" smtClean="0"/>
          </a:p>
          <a:p>
            <a:pPr marL="0" indent="0">
              <a:buNone/>
            </a:pPr>
            <a:endParaRPr lang="en-US" sz="1200" dirty="0" smtClean="0"/>
          </a:p>
          <a:p>
            <a:pPr marL="0" indent="0">
              <a:buNone/>
            </a:pPr>
            <a:endParaRPr lang="en-US" sz="1200" dirty="0" smtClean="0"/>
          </a:p>
          <a:p>
            <a:pPr marL="0" indent="0">
              <a:buNone/>
            </a:pPr>
            <a:r>
              <a:rPr lang="en-US" b="1" dirty="0" smtClean="0"/>
              <a:t>	(3)	Phylogenetic least squares regression</a:t>
            </a:r>
          </a:p>
          <a:p>
            <a:pPr marL="0" indent="0">
              <a:buNone/>
            </a:pPr>
            <a:endParaRPr lang="en-US" dirty="0"/>
          </a:p>
          <a:p>
            <a:pPr marL="0" indent="0">
              <a:buNone/>
            </a:pPr>
            <a:endParaRPr lang="en-US" dirty="0"/>
          </a:p>
        </p:txBody>
      </p:sp>
      <p:sp>
        <p:nvSpPr>
          <p:cNvPr id="8" name="TextBox 7"/>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4251656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9056" y="1932969"/>
            <a:ext cx="7116983" cy="341615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(2015):</a:t>
            </a:r>
          </a:p>
          <a:p>
            <a:pPr algn="l"/>
            <a:r>
              <a:rPr lang="en-US" b="1" dirty="0" smtClean="0">
                <a:solidFill>
                  <a:srgbClr val="948A54"/>
                </a:solidFill>
              </a:rPr>
              <a:t>Results for the three measures</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
        <p:nvSpPr>
          <p:cNvPr id="7" name="TextBox 6"/>
          <p:cNvSpPr txBox="1"/>
          <p:nvPr/>
        </p:nvSpPr>
        <p:spPr>
          <a:xfrm>
            <a:off x="7429208" y="1107322"/>
            <a:ext cx="1435392" cy="523220"/>
          </a:xfrm>
          <a:prstGeom prst="rect">
            <a:avLst/>
          </a:prstGeom>
          <a:noFill/>
        </p:spPr>
        <p:txBody>
          <a:bodyPr wrap="square" rtlCol="0">
            <a:spAutoFit/>
          </a:bodyPr>
          <a:lstStyle/>
          <a:p>
            <a:r>
              <a:rPr lang="en-US" sz="2800" b="1" i="1" dirty="0" smtClean="0"/>
              <a:t>R</a:t>
            </a:r>
            <a:r>
              <a:rPr lang="en-US" sz="2800" b="1" i="1" baseline="30000" dirty="0" smtClean="0"/>
              <a:t>2</a:t>
            </a:r>
            <a:r>
              <a:rPr lang="en-US" sz="2800" b="1" dirty="0" smtClean="0"/>
              <a:t>=0.11</a:t>
            </a:r>
            <a:endParaRPr lang="en-US" sz="2800" b="1" dirty="0"/>
          </a:p>
        </p:txBody>
      </p:sp>
    </p:spTree>
    <p:extLst>
      <p:ext uri="{BB962C8B-B14F-4D97-AF65-F5344CB8AC3E}">
        <p14:creationId xmlns:p14="http://schemas.microsoft.com/office/powerpoint/2010/main" val="35217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err="1">
                <a:solidFill>
                  <a:srgbClr val="948A54"/>
                </a:solidFill>
              </a:rPr>
              <a:t>Bentz</a:t>
            </a:r>
            <a:r>
              <a:rPr lang="en-US" b="1" dirty="0">
                <a:solidFill>
                  <a:srgbClr val="948A54"/>
                </a:solidFill>
              </a:rPr>
              <a:t> et al. (2015):</a:t>
            </a:r>
          </a:p>
          <a:p>
            <a:pPr algn="l"/>
            <a:r>
              <a:rPr lang="en-US" b="1" dirty="0" smtClean="0">
                <a:solidFill>
                  <a:srgbClr val="948A54"/>
                </a:solidFill>
              </a:rPr>
              <a:t>Results for the three corpora</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1756" y="1899344"/>
            <a:ext cx="7116983" cy="3416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157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1800" y="1583789"/>
            <a:ext cx="5499100" cy="444871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Language families</a:t>
            </a:r>
            <a:endParaRPr lang="en-US" b="1" dirty="0">
              <a:solidFill>
                <a:srgbClr val="948A54"/>
              </a:solidFill>
            </a:endParaRPr>
          </a:p>
        </p:txBody>
      </p:sp>
      <p:sp>
        <p:nvSpPr>
          <p:cNvPr id="6" name="TextBox 5"/>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8376956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871" y="1578174"/>
            <a:ext cx="5307130" cy="446046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A lexical diversity space of human languages</a:t>
            </a:r>
            <a:endParaRPr lang="en-US" b="1" dirty="0">
              <a:solidFill>
                <a:srgbClr val="948A54"/>
              </a:solidFill>
            </a:endParaRPr>
          </a:p>
        </p:txBody>
      </p:sp>
      <p:sp>
        <p:nvSpPr>
          <p:cNvPr id="5" name="TextBox 4"/>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3072444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Indo-European lexical diversity</a:t>
            </a:r>
            <a:endParaRPr lang="en-US" b="1" dirty="0">
              <a:solidFill>
                <a:srgbClr val="948A54"/>
              </a:solidFill>
            </a:endParaRPr>
          </a:p>
        </p:txBody>
      </p:sp>
      <p:sp>
        <p:nvSpPr>
          <p:cNvPr id="5" name="TextBox 4"/>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4303" y="1677904"/>
            <a:ext cx="5287697" cy="4435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054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rot="21166130">
            <a:off x="174475" y="1195403"/>
            <a:ext cx="6651606" cy="3192539"/>
          </a:xfrm>
          <a:prstGeom prst="rect">
            <a:avLst/>
          </a:prstGeom>
        </p:spPr>
      </p:pic>
      <p:pic>
        <p:nvPicPr>
          <p:cNvPr id="5" name="Picture 4"/>
          <p:cNvPicPr>
            <a:picLocks noChangeAspect="1"/>
          </p:cNvPicPr>
          <p:nvPr/>
        </p:nvPicPr>
        <p:blipFill>
          <a:blip r:embed="rId3"/>
          <a:stretch>
            <a:fillRect/>
          </a:stretch>
        </p:blipFill>
        <p:spPr>
          <a:xfrm rot="234137">
            <a:off x="3259447" y="1834640"/>
            <a:ext cx="5710493" cy="5309757"/>
          </a:xfrm>
          <a:prstGeom prst="rect">
            <a:avLst/>
          </a:prstGeom>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Lexical diversity and L2 speakers</a:t>
            </a:r>
            <a:endParaRPr lang="en-US" b="1" dirty="0">
              <a:solidFill>
                <a:srgbClr val="948A54"/>
              </a:solidFill>
            </a:endParaRPr>
          </a:p>
        </p:txBody>
      </p:sp>
      <p:sp>
        <p:nvSpPr>
          <p:cNvPr id="7" name="TextBox 6"/>
          <p:cNvSpPr txBox="1"/>
          <p:nvPr/>
        </p:nvSpPr>
        <p:spPr>
          <a:xfrm>
            <a:off x="19622" y="6299993"/>
            <a:ext cx="9124378" cy="584776"/>
          </a:xfrm>
          <a:prstGeom prst="rect">
            <a:avLst/>
          </a:prstGeom>
          <a:noFill/>
        </p:spPr>
        <p:txBody>
          <a:bodyPr wrap="square" rtlCol="0">
            <a:spAutoFit/>
          </a:bodyPr>
          <a:lstStyle/>
          <a:p>
            <a:pPr algn="r"/>
            <a:r>
              <a:rPr lang="en-US" sz="1600" b="1" dirty="0" err="1" smtClean="0"/>
              <a:t>Bentz</a:t>
            </a:r>
            <a:r>
              <a:rPr lang="en-US" sz="1600" b="1" dirty="0" smtClean="0"/>
              <a:t>, C., </a:t>
            </a:r>
            <a:r>
              <a:rPr lang="en-US" sz="1600" b="1" dirty="0" err="1" smtClean="0"/>
              <a:t>Verkerk</a:t>
            </a:r>
            <a:r>
              <a:rPr lang="en-US" sz="1600" b="1" dirty="0" smtClean="0"/>
              <a:t>, A., </a:t>
            </a:r>
            <a:r>
              <a:rPr lang="en-US" sz="1600" b="1" dirty="0" err="1" smtClean="0"/>
              <a:t>Kiela</a:t>
            </a:r>
            <a:r>
              <a:rPr lang="en-US" sz="1600" b="1" dirty="0"/>
              <a:t>,</a:t>
            </a:r>
            <a:r>
              <a:rPr lang="en-US" sz="1600" b="1" dirty="0" smtClean="0"/>
              <a:t> D., Hill, F., &amp; Buttery, P. </a:t>
            </a:r>
            <a:r>
              <a:rPr lang="en-US" sz="1600" b="1" dirty="0"/>
              <a:t>(2015</a:t>
            </a:r>
            <a:r>
              <a:rPr lang="en-US" sz="1600" b="1" dirty="0" smtClean="0"/>
              <a:t>). </a:t>
            </a:r>
            <a:r>
              <a:rPr lang="en-US" sz="1600" b="1" dirty="0"/>
              <a:t>Adaptive </a:t>
            </a:r>
            <a:r>
              <a:rPr lang="en-US" sz="1600" b="1" dirty="0" smtClean="0"/>
              <a:t>communication</a:t>
            </a:r>
            <a:r>
              <a:rPr lang="en-US" sz="1600" b="1" dirty="0"/>
              <a:t>: Languages </a:t>
            </a:r>
            <a:r>
              <a:rPr lang="en-US" sz="1600" b="1" dirty="0" smtClean="0"/>
              <a:t>with more non-native speakers tend </a:t>
            </a:r>
            <a:r>
              <a:rPr lang="en-US" sz="1600" b="1" dirty="0"/>
              <a:t>to </a:t>
            </a:r>
            <a:r>
              <a:rPr lang="en-US" sz="1600" b="1" dirty="0" smtClean="0"/>
              <a:t>have fewer word forms</a:t>
            </a:r>
            <a:r>
              <a:rPr lang="en-US" sz="1600" b="1" dirty="0"/>
              <a:t>. </a:t>
            </a:r>
            <a:r>
              <a:rPr lang="en-US" sz="1600" b="1" i="1" dirty="0" err="1"/>
              <a:t>PLoS</a:t>
            </a:r>
            <a:r>
              <a:rPr lang="en-US" sz="1600" b="1" i="1" dirty="0"/>
              <a:t> ONE</a:t>
            </a:r>
            <a:r>
              <a:rPr lang="en-US" sz="1600" b="1" dirty="0"/>
              <a:t> 10(6): e0128254.</a:t>
            </a:r>
          </a:p>
        </p:txBody>
      </p:sp>
    </p:spTree>
    <p:extLst>
      <p:ext uri="{BB962C8B-B14F-4D97-AF65-F5344CB8AC3E}">
        <p14:creationId xmlns:p14="http://schemas.microsoft.com/office/powerpoint/2010/main" val="52152249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85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Nettle (2012):</a:t>
            </a:r>
            <a:br>
              <a:rPr lang="en-US" b="1" dirty="0" smtClean="0">
                <a:solidFill>
                  <a:srgbClr val="948A54"/>
                </a:solidFill>
              </a:rPr>
            </a:br>
            <a:r>
              <a:rPr lang="en-US" b="1" dirty="0" smtClean="0">
                <a:solidFill>
                  <a:srgbClr val="948A54"/>
                </a:solidFill>
              </a:rPr>
              <a:t>mechanisms of morphological reduction</a:t>
            </a:r>
            <a:endParaRPr lang="en-US" b="1" dirty="0">
              <a:solidFill>
                <a:srgbClr val="948A54"/>
              </a:solidFill>
            </a:endParaRPr>
          </a:p>
        </p:txBody>
      </p:sp>
      <p:sp>
        <p:nvSpPr>
          <p:cNvPr id="5" name="TextBox 4"/>
          <p:cNvSpPr txBox="1"/>
          <p:nvPr/>
        </p:nvSpPr>
        <p:spPr>
          <a:xfrm>
            <a:off x="0" y="6273224"/>
            <a:ext cx="9144000" cy="584776"/>
          </a:xfrm>
          <a:prstGeom prst="rect">
            <a:avLst/>
          </a:prstGeom>
          <a:noFill/>
        </p:spPr>
        <p:txBody>
          <a:bodyPr wrap="square" rtlCol="0">
            <a:spAutoFit/>
          </a:bodyPr>
          <a:lstStyle/>
          <a:p>
            <a:pPr algn="r"/>
            <a:r>
              <a:rPr lang="en-US" sz="1600" b="1" dirty="0" smtClean="0"/>
              <a:t>Nettle, D. (2012). Social scale and structural complexity in human languages. </a:t>
            </a:r>
            <a:r>
              <a:rPr lang="en-US" sz="1600" b="1" i="1" dirty="0" smtClean="0"/>
              <a:t>Philosophical Transactions of the Royal Society B: Biological Sciences</a:t>
            </a:r>
            <a:r>
              <a:rPr lang="en-US" sz="1600" b="1" dirty="0" smtClean="0"/>
              <a:t>, 367(1597), 1829-1836.</a:t>
            </a:r>
            <a:endParaRPr lang="en-US" sz="1600" b="1" dirty="0"/>
          </a:p>
        </p:txBody>
      </p:sp>
      <p:sp>
        <p:nvSpPr>
          <p:cNvPr id="2" name="Content Placeholder 1"/>
          <p:cNvSpPr>
            <a:spLocks noGrp="1"/>
          </p:cNvSpPr>
          <p:nvPr>
            <p:ph idx="1"/>
          </p:nvPr>
        </p:nvSpPr>
        <p:spPr/>
        <p:txBody>
          <a:bodyPr>
            <a:normAutofit fontScale="85000" lnSpcReduction="10000"/>
          </a:bodyPr>
          <a:lstStyle/>
          <a:p>
            <a:pPr marL="0" indent="0">
              <a:buNone/>
            </a:pPr>
            <a:r>
              <a:rPr lang="en-US" b="1" dirty="0"/>
              <a:t>Adult learning </a:t>
            </a:r>
            <a:r>
              <a:rPr lang="en-US" b="1" dirty="0" smtClean="0"/>
              <a:t>difficulty</a:t>
            </a:r>
            <a:r>
              <a:rPr lang="en-US" dirty="0" smtClean="0"/>
              <a:t/>
            </a:r>
            <a:br>
              <a:rPr lang="en-US" dirty="0" smtClean="0"/>
            </a:br>
            <a:r>
              <a:rPr lang="en-US" sz="2000" dirty="0" smtClean="0"/>
              <a:t>(</a:t>
            </a:r>
            <a:r>
              <a:rPr lang="en-US" sz="2000" dirty="0" err="1"/>
              <a:t>Lupyan</a:t>
            </a:r>
            <a:r>
              <a:rPr lang="en-US" sz="2000" dirty="0"/>
              <a:t> &amp; Dale, 2010; </a:t>
            </a:r>
            <a:r>
              <a:rPr lang="en-US" sz="2000" dirty="0" err="1"/>
              <a:t>Bentz</a:t>
            </a:r>
            <a:r>
              <a:rPr lang="en-US" sz="2000" dirty="0"/>
              <a:t> &amp; Winter, 2013)</a:t>
            </a:r>
          </a:p>
          <a:p>
            <a:pPr marL="0" indent="0">
              <a:buNone/>
            </a:pPr>
            <a:endParaRPr lang="en-US" sz="1200" dirty="0" smtClean="0"/>
          </a:p>
          <a:p>
            <a:pPr marL="0" indent="0">
              <a:buNone/>
            </a:pPr>
            <a:r>
              <a:rPr lang="en-US" b="1" dirty="0" smtClean="0"/>
              <a:t>Heterogeneous learner input &amp; phonological erosion</a:t>
            </a:r>
            <a:r>
              <a:rPr lang="en-US" dirty="0"/>
              <a:t/>
            </a:r>
            <a:br>
              <a:rPr lang="en-US" dirty="0"/>
            </a:br>
            <a:r>
              <a:rPr lang="en-US" sz="2000" dirty="0" smtClean="0"/>
              <a:t>(Nettle, 2012: 1833)</a:t>
            </a:r>
          </a:p>
          <a:p>
            <a:pPr marL="0" indent="0">
              <a:buNone/>
            </a:pPr>
            <a:endParaRPr lang="en-US" sz="1200" dirty="0" smtClean="0"/>
          </a:p>
          <a:p>
            <a:pPr marL="0" indent="0">
              <a:buNone/>
            </a:pPr>
            <a:r>
              <a:rPr lang="en-US" b="1" dirty="0" smtClean="0"/>
              <a:t>Foreigner Talk</a:t>
            </a:r>
          </a:p>
          <a:p>
            <a:pPr marL="0" indent="0">
              <a:buNone/>
            </a:pPr>
            <a:r>
              <a:rPr lang="en-US" sz="2100" dirty="0" smtClean="0"/>
              <a:t>(e.g., Little, 2011)</a:t>
            </a:r>
          </a:p>
          <a:p>
            <a:pPr marL="0" indent="0">
              <a:buNone/>
            </a:pPr>
            <a:endParaRPr lang="en-US" sz="1200" dirty="0" smtClean="0"/>
          </a:p>
          <a:p>
            <a:pPr marL="0" indent="0">
              <a:buNone/>
            </a:pPr>
            <a:r>
              <a:rPr lang="en-US" b="1" dirty="0" smtClean="0"/>
              <a:t>Borrowing</a:t>
            </a:r>
            <a:endParaRPr lang="en-US" b="1" dirty="0"/>
          </a:p>
          <a:p>
            <a:pPr marL="0" indent="0">
              <a:buNone/>
            </a:pPr>
            <a:r>
              <a:rPr lang="en-US" sz="2100" dirty="0"/>
              <a:t>(e.g., </a:t>
            </a:r>
            <a:r>
              <a:rPr lang="en-US" sz="2100" dirty="0" smtClean="0"/>
              <a:t>discussed in </a:t>
            </a:r>
            <a:r>
              <a:rPr lang="en-US" sz="2100" dirty="0" err="1" smtClean="0"/>
              <a:t>Barðdal</a:t>
            </a:r>
            <a:r>
              <a:rPr lang="en-US" sz="2100" dirty="0" smtClean="0"/>
              <a:t> &amp; </a:t>
            </a:r>
            <a:r>
              <a:rPr lang="en-US" sz="2100" dirty="0" err="1" smtClean="0"/>
              <a:t>Kulikov</a:t>
            </a:r>
            <a:r>
              <a:rPr lang="en-US" sz="2100" dirty="0" smtClean="0"/>
              <a:t>, 2009)</a:t>
            </a:r>
            <a:endParaRPr lang="en-US" sz="2100" dirty="0"/>
          </a:p>
          <a:p>
            <a:pPr marL="0" indent="0">
              <a:buNone/>
            </a:pPr>
            <a:endParaRPr lang="en-US" sz="1200" dirty="0" smtClean="0"/>
          </a:p>
          <a:p>
            <a:pPr marL="0" indent="0">
              <a:buNone/>
            </a:pPr>
            <a:r>
              <a:rPr lang="en-US" b="1" dirty="0" smtClean="0"/>
              <a:t>Neutral change &amp; fixation to suboptimal strategies?</a:t>
            </a:r>
            <a:r>
              <a:rPr lang="en-US" dirty="0"/>
              <a:t/>
            </a:r>
            <a:br>
              <a:rPr lang="en-US" dirty="0"/>
            </a:br>
            <a:r>
              <a:rPr lang="en-US" sz="2100" dirty="0" smtClean="0"/>
              <a:t>(Nettle, 1999)</a:t>
            </a:r>
          </a:p>
          <a:p>
            <a:pPr marL="0" indent="0">
              <a:buNone/>
            </a:pPr>
            <a:endParaRPr lang="en-US" sz="1200" dirty="0" smtClean="0"/>
          </a:p>
        </p:txBody>
      </p:sp>
      <p:sp>
        <p:nvSpPr>
          <p:cNvPr id="3" name="TextBox 2"/>
          <p:cNvSpPr txBox="1"/>
          <p:nvPr/>
        </p:nvSpPr>
        <p:spPr>
          <a:xfrm>
            <a:off x="0" y="5956886"/>
            <a:ext cx="9144000" cy="338554"/>
          </a:xfrm>
          <a:prstGeom prst="rect">
            <a:avLst/>
          </a:prstGeom>
          <a:noFill/>
        </p:spPr>
        <p:txBody>
          <a:bodyPr wrap="square" rtlCol="0">
            <a:spAutoFit/>
          </a:bodyPr>
          <a:lstStyle/>
          <a:p>
            <a:pPr algn="r"/>
            <a:r>
              <a:rPr lang="en-US" sz="1600" b="1" dirty="0"/>
              <a:t>Nettle, D. (1999). Is the rate of linguistic change constant? </a:t>
            </a:r>
            <a:r>
              <a:rPr lang="en-US" sz="1600" b="1" i="1" dirty="0" smtClean="0"/>
              <a:t>Lingua</a:t>
            </a:r>
            <a:r>
              <a:rPr lang="en-US" sz="1600" b="1" dirty="0" smtClean="0"/>
              <a:t>, </a:t>
            </a:r>
            <a:r>
              <a:rPr lang="en-US" sz="1600" b="1" dirty="0"/>
              <a:t>108, 119–136</a:t>
            </a:r>
            <a:r>
              <a:rPr lang="en-US" sz="1600" b="1" dirty="0" smtClean="0"/>
              <a:t>.</a:t>
            </a:r>
            <a:endParaRPr lang="en-US" sz="1600" b="1" dirty="0"/>
          </a:p>
        </p:txBody>
      </p:sp>
    </p:spTree>
    <p:extLst>
      <p:ext uri="{BB962C8B-B14F-4D97-AF65-F5344CB8AC3E}">
        <p14:creationId xmlns:p14="http://schemas.microsoft.com/office/powerpoint/2010/main" val="3154393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Nettle (2012):</a:t>
            </a:r>
            <a:br>
              <a:rPr lang="en-US" b="1" dirty="0" smtClean="0">
                <a:solidFill>
                  <a:srgbClr val="948A54"/>
                </a:solidFill>
              </a:rPr>
            </a:br>
            <a:r>
              <a:rPr lang="en-US" b="1" dirty="0" smtClean="0">
                <a:solidFill>
                  <a:srgbClr val="948A54"/>
                </a:solidFill>
              </a:rPr>
              <a:t>paradigmatic ~ syntagmatic trade-off</a:t>
            </a:r>
            <a:endParaRPr lang="en-US" b="1" dirty="0">
              <a:solidFill>
                <a:srgbClr val="948A54"/>
              </a:solidFill>
            </a:endParaRPr>
          </a:p>
        </p:txBody>
      </p:sp>
      <p:sp>
        <p:nvSpPr>
          <p:cNvPr id="5" name="TextBox 4"/>
          <p:cNvSpPr txBox="1"/>
          <p:nvPr/>
        </p:nvSpPr>
        <p:spPr>
          <a:xfrm>
            <a:off x="0" y="6273224"/>
            <a:ext cx="9144000" cy="584776"/>
          </a:xfrm>
          <a:prstGeom prst="rect">
            <a:avLst/>
          </a:prstGeom>
          <a:noFill/>
        </p:spPr>
        <p:txBody>
          <a:bodyPr wrap="square" rtlCol="0">
            <a:spAutoFit/>
          </a:bodyPr>
          <a:lstStyle/>
          <a:p>
            <a:pPr algn="r"/>
            <a:r>
              <a:rPr lang="en-US" sz="1600" b="1" dirty="0" smtClean="0"/>
              <a:t>Nettle, D. (2012). Social scale and structural complexity in human languages. </a:t>
            </a:r>
            <a:r>
              <a:rPr lang="en-US" sz="1600" b="1" i="1" dirty="0" smtClean="0"/>
              <a:t>Philosophical Transactions of the Royal Society B: Biological Sciences</a:t>
            </a:r>
            <a:r>
              <a:rPr lang="en-US" sz="1600" b="1" dirty="0" smtClean="0"/>
              <a:t>, 367(1597), 1829-1836.</a:t>
            </a:r>
            <a:endParaRPr lang="en-US" sz="1600" b="1" dirty="0"/>
          </a:p>
        </p:txBody>
      </p:sp>
      <p:pic>
        <p:nvPicPr>
          <p:cNvPr id="3" name="Picture 2"/>
          <p:cNvPicPr>
            <a:picLocks noChangeAspect="1"/>
          </p:cNvPicPr>
          <p:nvPr/>
        </p:nvPicPr>
        <p:blipFill>
          <a:blip r:embed="rId2"/>
          <a:stretch>
            <a:fillRect/>
          </a:stretch>
        </p:blipFill>
        <p:spPr>
          <a:xfrm>
            <a:off x="0" y="1308100"/>
            <a:ext cx="9144000" cy="4019460"/>
          </a:xfrm>
          <a:prstGeom prst="rect">
            <a:avLst/>
          </a:prstGeom>
        </p:spPr>
      </p:pic>
      <p:sp>
        <p:nvSpPr>
          <p:cNvPr id="7" name="TextBox 6"/>
          <p:cNvSpPr txBox="1"/>
          <p:nvPr/>
        </p:nvSpPr>
        <p:spPr>
          <a:xfrm>
            <a:off x="2717800" y="4191000"/>
            <a:ext cx="3543300" cy="369332"/>
          </a:xfrm>
          <a:prstGeom prst="rect">
            <a:avLst/>
          </a:prstGeom>
          <a:noFill/>
        </p:spPr>
        <p:txBody>
          <a:bodyPr wrap="square" rtlCol="0">
            <a:spAutoFit/>
          </a:bodyPr>
          <a:lstStyle/>
          <a:p>
            <a:pPr algn="ctr"/>
            <a:r>
              <a:rPr lang="en-US" b="1" dirty="0" smtClean="0"/>
              <a:t>Nettle (2012: 1830)</a:t>
            </a:r>
            <a:endParaRPr lang="en-US" b="1" dirty="0"/>
          </a:p>
        </p:txBody>
      </p:sp>
    </p:spTree>
    <p:extLst>
      <p:ext uri="{BB962C8B-B14F-4D97-AF65-F5344CB8AC3E}">
        <p14:creationId xmlns:p14="http://schemas.microsoft.com/office/powerpoint/2010/main" val="41537099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Different kinds of language contact</a:t>
            </a:r>
            <a:endParaRPr lang="en-US" b="1" dirty="0">
              <a:solidFill>
                <a:srgbClr val="948A54"/>
              </a:solidFill>
            </a:endParaRPr>
          </a:p>
        </p:txBody>
      </p:sp>
      <p:sp>
        <p:nvSpPr>
          <p:cNvPr id="7" name="TextBox 6"/>
          <p:cNvSpPr txBox="1"/>
          <p:nvPr/>
        </p:nvSpPr>
        <p:spPr>
          <a:xfrm>
            <a:off x="0" y="6299200"/>
            <a:ext cx="9144000" cy="584776"/>
          </a:xfrm>
          <a:prstGeom prst="rect">
            <a:avLst/>
          </a:prstGeom>
          <a:noFill/>
        </p:spPr>
        <p:txBody>
          <a:bodyPr wrap="square" rtlCol="0">
            <a:spAutoFit/>
          </a:bodyPr>
          <a:lstStyle/>
          <a:p>
            <a:pPr algn="r"/>
            <a:r>
              <a:rPr lang="en-US" sz="1600" b="1" dirty="0"/>
              <a:t>McWhorter, J. (2007). </a:t>
            </a:r>
            <a:r>
              <a:rPr lang="en-US" sz="1600" b="1" i="1" dirty="0"/>
              <a:t>Language interrupted: Signs of non-native acquisition in standard language grammars</a:t>
            </a:r>
            <a:r>
              <a:rPr lang="en-US" sz="1600" b="1" dirty="0"/>
              <a:t>. Oxford: Oxford University Press.</a:t>
            </a:r>
          </a:p>
        </p:txBody>
      </p:sp>
      <p:pic>
        <p:nvPicPr>
          <p:cNvPr id="10" name="Picture 9"/>
          <p:cNvPicPr>
            <a:picLocks noChangeAspect="1"/>
          </p:cNvPicPr>
          <p:nvPr/>
        </p:nvPicPr>
        <p:blipFill>
          <a:blip r:embed="rId3"/>
          <a:stretch>
            <a:fillRect/>
          </a:stretch>
        </p:blipFill>
        <p:spPr>
          <a:xfrm>
            <a:off x="757767" y="1974295"/>
            <a:ext cx="7581900" cy="2247900"/>
          </a:xfrm>
          <a:prstGeom prst="rect">
            <a:avLst/>
          </a:prstGeom>
        </p:spPr>
      </p:pic>
      <p:sp>
        <p:nvSpPr>
          <p:cNvPr id="11" name="Title 1"/>
          <p:cNvSpPr txBox="1">
            <a:spLocks/>
          </p:cNvSpPr>
          <p:nvPr/>
        </p:nvSpPr>
        <p:spPr>
          <a:xfrm>
            <a:off x="757766" y="4445000"/>
            <a:ext cx="7615768" cy="16256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b="1" dirty="0" smtClean="0">
                <a:latin typeface="Calibri" pitchFamily="34" charset="0"/>
                <a:ea typeface="Verdana" pitchFamily="34" charset="0"/>
                <a:cs typeface="Calibri" pitchFamily="34" charset="0"/>
              </a:rPr>
              <a:t>Simplification</a:t>
            </a:r>
            <a:endParaRPr lang="en-US" sz="2400" b="1" dirty="0">
              <a:latin typeface="Calibri" pitchFamily="34" charset="0"/>
              <a:ea typeface="Verdana" pitchFamily="34" charset="0"/>
              <a:cs typeface="Calibri" pitchFamily="34" charset="0"/>
            </a:endParaRPr>
          </a:p>
        </p:txBody>
      </p:sp>
      <p:sp>
        <p:nvSpPr>
          <p:cNvPr id="6" name="Rectangle 5"/>
          <p:cNvSpPr/>
          <p:nvPr/>
        </p:nvSpPr>
        <p:spPr>
          <a:xfrm>
            <a:off x="2514600" y="2062956"/>
            <a:ext cx="1391470" cy="8404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ight Arrow 7"/>
          <p:cNvSpPr/>
          <p:nvPr/>
        </p:nvSpPr>
        <p:spPr>
          <a:xfrm>
            <a:off x="28199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Rectangle 8"/>
          <p:cNvSpPr/>
          <p:nvPr/>
        </p:nvSpPr>
        <p:spPr>
          <a:xfrm>
            <a:off x="5601050" y="2062956"/>
            <a:ext cx="1079150" cy="8404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ight Arrow 11"/>
          <p:cNvSpPr/>
          <p:nvPr/>
        </p:nvSpPr>
        <p:spPr>
          <a:xfrm rot="10800000">
            <a:off x="5677465" y="2770892"/>
            <a:ext cx="619320" cy="751782"/>
          </a:xfrm>
          <a:prstGeom prst="rightArrow">
            <a:avLst/>
          </a:prstGeom>
          <a:solidFill>
            <a:srgbClr val="C40000"/>
          </a:solidFill>
          <a:ln w="19050" cmpd="sng">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7413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Nettle (2012): morphology and phonology across languages</a:t>
            </a:r>
            <a:endParaRPr lang="en-US" b="1" dirty="0">
              <a:solidFill>
                <a:srgbClr val="948A54"/>
              </a:solidFill>
            </a:endParaRPr>
          </a:p>
        </p:txBody>
      </p:sp>
      <p:sp>
        <p:nvSpPr>
          <p:cNvPr id="5" name="TextBox 4"/>
          <p:cNvSpPr txBox="1"/>
          <p:nvPr/>
        </p:nvSpPr>
        <p:spPr>
          <a:xfrm>
            <a:off x="0" y="6273224"/>
            <a:ext cx="9144000" cy="584776"/>
          </a:xfrm>
          <a:prstGeom prst="rect">
            <a:avLst/>
          </a:prstGeom>
          <a:noFill/>
        </p:spPr>
        <p:txBody>
          <a:bodyPr wrap="square" rtlCol="0">
            <a:spAutoFit/>
          </a:bodyPr>
          <a:lstStyle/>
          <a:p>
            <a:pPr algn="r"/>
            <a:r>
              <a:rPr lang="en-US" sz="1600" b="1" dirty="0" smtClean="0"/>
              <a:t>Nettle, D. (2012). Social scale and structural complexity in human languages. </a:t>
            </a:r>
            <a:r>
              <a:rPr lang="en-US" sz="1600" b="1" i="1" dirty="0" smtClean="0"/>
              <a:t>Philosophical Transactions of the Royal Society B: Biological Sciences</a:t>
            </a:r>
            <a:r>
              <a:rPr lang="en-US" sz="1600" b="1" dirty="0" smtClean="0"/>
              <a:t>, 367(1597), 1829-1836.</a:t>
            </a:r>
            <a:endParaRPr lang="en-US" sz="1600" b="1" dirty="0"/>
          </a:p>
        </p:txBody>
      </p:sp>
      <p:sp>
        <p:nvSpPr>
          <p:cNvPr id="6" name="Content Placeholder 2"/>
          <p:cNvSpPr>
            <a:spLocks noGrp="1"/>
          </p:cNvSpPr>
          <p:nvPr>
            <p:ph idx="1"/>
          </p:nvPr>
        </p:nvSpPr>
        <p:spPr>
          <a:xfrm>
            <a:off x="457200" y="1600200"/>
            <a:ext cx="8229600" cy="4525963"/>
          </a:xfrm>
        </p:spPr>
        <p:txBody>
          <a:bodyPr>
            <a:normAutofit/>
          </a:bodyPr>
          <a:lstStyle/>
          <a:p>
            <a:pPr marL="0" indent="0">
              <a:buNone/>
            </a:pPr>
            <a:endParaRPr lang="en-US" sz="1600" b="1" dirty="0" smtClean="0"/>
          </a:p>
          <a:p>
            <a:pPr marL="0" indent="0">
              <a:buNone/>
            </a:pPr>
            <a:r>
              <a:rPr lang="en-US" b="1" dirty="0" smtClean="0"/>
              <a:t>Morphology</a:t>
            </a:r>
          </a:p>
          <a:p>
            <a:pPr marL="0" indent="0">
              <a:buNone/>
            </a:pPr>
            <a:r>
              <a:rPr lang="en-US" dirty="0"/>
              <a:t>	</a:t>
            </a:r>
            <a:r>
              <a:rPr lang="en-US" dirty="0" err="1" smtClean="0"/>
              <a:t>popsize</a:t>
            </a:r>
            <a:r>
              <a:rPr lang="en-US" dirty="0" smtClean="0"/>
              <a:t> </a:t>
            </a:r>
            <a:r>
              <a:rPr lang="en-US" b="0" i="0" dirty="0" smtClean="0">
                <a:latin typeface="Wingdings"/>
                <a:ea typeface="Wingdings"/>
                <a:cs typeface="Wingdings"/>
              </a:rPr>
              <a:t></a:t>
            </a:r>
            <a:r>
              <a:rPr lang="en-US" dirty="0"/>
              <a:t> </a:t>
            </a:r>
            <a:r>
              <a:rPr lang="en-US" dirty="0" smtClean="0"/>
              <a:t>-paradigmatic, +syntagmatic</a:t>
            </a:r>
          </a:p>
          <a:p>
            <a:pPr marL="0" indent="0">
              <a:buNone/>
            </a:pPr>
            <a:endParaRPr lang="en-US" sz="1600" dirty="0" smtClean="0"/>
          </a:p>
          <a:p>
            <a:pPr marL="0" indent="0">
              <a:buNone/>
            </a:pPr>
            <a:r>
              <a:rPr lang="en-US" b="1" dirty="0" smtClean="0"/>
              <a:t>Phonology</a:t>
            </a:r>
          </a:p>
          <a:p>
            <a:pPr marL="0" indent="0">
              <a:buNone/>
            </a:pPr>
            <a:r>
              <a:rPr lang="en-US" dirty="0"/>
              <a:t>	</a:t>
            </a:r>
            <a:r>
              <a:rPr lang="en-US" dirty="0" err="1"/>
              <a:t>popsize</a:t>
            </a:r>
            <a:r>
              <a:rPr lang="en-US" dirty="0"/>
              <a:t> </a:t>
            </a:r>
            <a:r>
              <a:rPr lang="en-US" b="0" i="0" dirty="0" smtClean="0">
                <a:latin typeface="Wingdings"/>
                <a:ea typeface="Wingdings"/>
                <a:cs typeface="Wingdings"/>
              </a:rPr>
              <a:t></a:t>
            </a:r>
            <a:r>
              <a:rPr lang="en-US" dirty="0" smtClean="0"/>
              <a:t> +paradigmatic, -syntagmatic</a:t>
            </a:r>
            <a:endParaRPr lang="en-US" dirty="0"/>
          </a:p>
        </p:txBody>
      </p:sp>
    </p:spTree>
    <p:extLst>
      <p:ext uri="{BB962C8B-B14F-4D97-AF65-F5344CB8AC3E}">
        <p14:creationId xmlns:p14="http://schemas.microsoft.com/office/powerpoint/2010/main" val="231753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2" descr="http://www.politicasindigenas.gob.pa/images/bribri2.jpg"/>
          <p:cNvPicPr>
            <a:picLocks noChangeAspect="1" noChangeArrowheads="1"/>
          </p:cNvPicPr>
          <p:nvPr/>
        </p:nvPicPr>
        <p:blipFill>
          <a:blip r:embed="rId2" cstate="print"/>
          <a:srcRect r="7125" b="7125"/>
          <a:stretch>
            <a:fillRect/>
          </a:stretch>
        </p:blipFill>
        <p:spPr bwMode="auto">
          <a:xfrm>
            <a:off x="-1" y="0"/>
            <a:ext cx="9144001" cy="7101408"/>
          </a:xfrm>
          <a:prstGeom prst="rect">
            <a:avLst/>
          </a:prstGeom>
          <a:noFill/>
        </p:spPr>
      </p:pic>
      <p:sp>
        <p:nvSpPr>
          <p:cNvPr id="4" name="Rectangle 3"/>
          <p:cNvSpPr/>
          <p:nvPr/>
        </p:nvSpPr>
        <p:spPr>
          <a:xfrm>
            <a:off x="0" y="4725144"/>
            <a:ext cx="9144000"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b="1" smtClean="0">
                <a:effectLst>
                  <a:outerShdw blurRad="38100" dist="38100" dir="2700000" algn="tl">
                    <a:srgbClr val="000000">
                      <a:alpha val="43137"/>
                    </a:srgbClr>
                  </a:outerShdw>
                </a:effectLst>
              </a:rPr>
              <a:t>Symmetrical contact and its correlation with</a:t>
            </a:r>
          </a:p>
          <a:p>
            <a:r>
              <a:rPr lang="en-US" sz="2600" b="1" smtClean="0">
                <a:effectLst>
                  <a:outerShdw blurRad="38100" dist="38100" dir="2700000" algn="tl">
                    <a:srgbClr val="000000">
                      <a:alpha val="43137"/>
                    </a:srgbClr>
                  </a:outerShdw>
                </a:effectLst>
              </a:rPr>
              <a:t>morphological complexity in endangered languages </a:t>
            </a:r>
          </a:p>
          <a:p>
            <a:r>
              <a:rPr lang="es-CR" sz="2200" smtClean="0">
                <a:effectLst>
                  <a:outerShdw blurRad="38100" dist="38100" dir="2700000" algn="tl">
                    <a:srgbClr val="000000">
                      <a:alpha val="43137"/>
                    </a:srgbClr>
                  </a:outerShdw>
                </a:effectLst>
              </a:rPr>
              <a:t>Rolando Coto-Solano. LSA 89th Annual Meeting. Portland, January 2015</a:t>
            </a:r>
            <a:endParaRPr lang="es-CR" sz="220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47466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6876256" cy="584775"/>
          </a:xfrm>
          <a:prstGeom prst="rect">
            <a:avLst/>
          </a:prstGeom>
          <a:noFill/>
        </p:spPr>
        <p:txBody>
          <a:bodyPr wrap="square" rtlCol="0">
            <a:spAutoFit/>
          </a:bodyPr>
          <a:lstStyle/>
          <a:p>
            <a:r>
              <a:rPr lang="es-CR" sz="3200" b="1" smtClean="0"/>
              <a:t>Introduction: Different kinds of contact</a:t>
            </a:r>
            <a:endParaRPr lang="es-CR" sz="3200" b="1"/>
          </a:p>
        </p:txBody>
      </p:sp>
      <p:sp>
        <p:nvSpPr>
          <p:cNvPr id="6" name="TextBox 5"/>
          <p:cNvSpPr txBox="1"/>
          <p:nvPr/>
        </p:nvSpPr>
        <p:spPr>
          <a:xfrm>
            <a:off x="251520" y="1052736"/>
            <a:ext cx="8352928" cy="4493537"/>
          </a:xfrm>
          <a:prstGeom prst="rect">
            <a:avLst/>
          </a:prstGeom>
          <a:noFill/>
        </p:spPr>
        <p:txBody>
          <a:bodyPr wrap="square" rtlCol="0">
            <a:spAutoFit/>
          </a:bodyPr>
          <a:lstStyle/>
          <a:p>
            <a:pPr algn="just"/>
            <a:r>
              <a:rPr lang="es-CR" sz="2200" dirty="0" smtClean="0"/>
              <a:t>Large (exoteric) languages have assymetric contact with their neighbors. People entering large societies have to learn the majority language, but the majority speakers don't learn the minority languages (Dahl 2004).</a:t>
            </a:r>
          </a:p>
          <a:p>
            <a:pPr algn="just"/>
            <a:endParaRPr lang="es-CR" sz="2200" dirty="0" smtClean="0"/>
          </a:p>
          <a:p>
            <a:pPr algn="just"/>
            <a:r>
              <a:rPr lang="es-CR" sz="2200" dirty="0" smtClean="0"/>
              <a:t>However, </a:t>
            </a:r>
            <a:r>
              <a:rPr lang="es-CR" sz="2200" b="1" dirty="0" smtClean="0"/>
              <a:t>small (esoteric) languages have more symmetric contacts</a:t>
            </a:r>
            <a:r>
              <a:rPr lang="es-CR" sz="2200" dirty="0" smtClean="0"/>
              <a:t>, so that children learn both languages and </a:t>
            </a:r>
            <a:r>
              <a:rPr lang="es-CR" sz="2200" dirty="0" smtClean="0"/>
              <a:t>L1 multilingualism </a:t>
            </a:r>
            <a:r>
              <a:rPr lang="es-CR" sz="2200" dirty="0" smtClean="0"/>
              <a:t>is the norm  in these societies (</a:t>
            </a:r>
            <a:r>
              <a:rPr lang="en-US" sz="2200" dirty="0" err="1" smtClean="0"/>
              <a:t>Trudgill</a:t>
            </a:r>
            <a:r>
              <a:rPr lang="en-US" sz="2200" dirty="0" smtClean="0"/>
              <a:t> 2011, Nettle &amp; Romaine 2000, </a:t>
            </a:r>
            <a:r>
              <a:rPr lang="en-US" sz="2200" dirty="0" err="1" smtClean="0"/>
              <a:t>Aikhenvald</a:t>
            </a:r>
            <a:r>
              <a:rPr lang="en-US" sz="2200" dirty="0" smtClean="0"/>
              <a:t> 2002, </a:t>
            </a:r>
            <a:r>
              <a:rPr lang="en-US" sz="2200" dirty="0" err="1" smtClean="0"/>
              <a:t>Sasse</a:t>
            </a:r>
            <a:r>
              <a:rPr lang="en-US" sz="2200" dirty="0" smtClean="0"/>
              <a:t> 1992, </a:t>
            </a:r>
            <a:r>
              <a:rPr lang="en-US" sz="2200" dirty="0" err="1" smtClean="0"/>
              <a:t>Bowern</a:t>
            </a:r>
            <a:r>
              <a:rPr lang="en-US" sz="2200" dirty="0" smtClean="0"/>
              <a:t> 2010</a:t>
            </a:r>
            <a:r>
              <a:rPr lang="es-CR" sz="2200" dirty="0" smtClean="0"/>
              <a:t>).</a:t>
            </a:r>
          </a:p>
          <a:p>
            <a:pPr algn="just"/>
            <a:endParaRPr lang="es-CR" sz="2200" dirty="0" smtClean="0"/>
          </a:p>
          <a:p>
            <a:pPr algn="just"/>
            <a:r>
              <a:rPr lang="es-CR" sz="2200" dirty="0" smtClean="0"/>
              <a:t>What happens to the correlation between complexity and social factors such as population and number of neighbors when only these minority languages are considered? This is the objective of this presentation.</a:t>
            </a:r>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29080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Andy rephrases:</a:t>
            </a:r>
            <a:endParaRPr lang="en-US" dirty="0"/>
          </a:p>
        </p:txBody>
      </p:sp>
      <p:sp>
        <p:nvSpPr>
          <p:cNvPr id="3" name="Content Placeholder 2"/>
          <p:cNvSpPr>
            <a:spLocks noGrp="1"/>
          </p:cNvSpPr>
          <p:nvPr>
            <p:ph idx="1"/>
          </p:nvPr>
        </p:nvSpPr>
        <p:spPr/>
        <p:txBody>
          <a:bodyPr/>
          <a:lstStyle/>
          <a:p>
            <a:r>
              <a:rPr lang="en-US" dirty="0" smtClean="0"/>
              <a:t>Hypothesis: L1 – L1 language contact can result in an  </a:t>
            </a:r>
            <a:r>
              <a:rPr lang="en-US" i="1" dirty="0" smtClean="0"/>
              <a:t>increase</a:t>
            </a:r>
            <a:r>
              <a:rPr lang="en-US" dirty="0" smtClean="0"/>
              <a:t> in complexity</a:t>
            </a:r>
          </a:p>
          <a:p>
            <a:r>
              <a:rPr lang="en-US" dirty="0" smtClean="0"/>
              <a:t>Test: for </a:t>
            </a:r>
            <a:r>
              <a:rPr lang="en-US" i="1" dirty="0" smtClean="0"/>
              <a:t>small</a:t>
            </a:r>
            <a:r>
              <a:rPr lang="en-US" dirty="0" smtClean="0"/>
              <a:t> languages, is number of other close </a:t>
            </a:r>
            <a:r>
              <a:rPr lang="en-US" i="1" dirty="0" smtClean="0"/>
              <a:t>small</a:t>
            </a:r>
            <a:r>
              <a:rPr lang="en-US" dirty="0" smtClean="0"/>
              <a:t> languages positively correlated with complexity?</a:t>
            </a:r>
          </a:p>
        </p:txBody>
      </p:sp>
    </p:spTree>
    <p:extLst>
      <p:ext uri="{BB962C8B-B14F-4D97-AF65-F5344CB8AC3E}">
        <p14:creationId xmlns:p14="http://schemas.microsoft.com/office/powerpoint/2010/main" val="30183298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Methodology: Complexity</a:t>
            </a:r>
            <a:endParaRPr lang="es-CR" sz="3200" b="1"/>
          </a:p>
        </p:txBody>
      </p:sp>
      <p:sp>
        <p:nvSpPr>
          <p:cNvPr id="6" name="TextBox 5"/>
          <p:cNvSpPr txBox="1"/>
          <p:nvPr/>
        </p:nvSpPr>
        <p:spPr>
          <a:xfrm>
            <a:off x="251520" y="1052736"/>
            <a:ext cx="8352928" cy="1815882"/>
          </a:xfrm>
          <a:prstGeom prst="rect">
            <a:avLst/>
          </a:prstGeom>
          <a:noFill/>
        </p:spPr>
        <p:txBody>
          <a:bodyPr wrap="square" rtlCol="0">
            <a:spAutoFit/>
          </a:bodyPr>
          <a:lstStyle/>
          <a:p>
            <a:pPr algn="just"/>
            <a:r>
              <a:rPr lang="es-CR" sz="2200" smtClean="0"/>
              <a:t>Following (L&amp;D), </a:t>
            </a:r>
            <a:r>
              <a:rPr lang="en-US" sz="2200" smtClean="0"/>
              <a:t>28 morphological features were extracted from the </a:t>
            </a:r>
            <a:r>
              <a:rPr lang="en-US" sz="2200" i="1" smtClean="0"/>
              <a:t>WALS</a:t>
            </a:r>
            <a:r>
              <a:rPr lang="en-US" sz="2200" smtClean="0"/>
              <a:t> database (Dryer &amp; Haspelmath 2011) and normalized according to the complexity scores proposed by the authors. Each feature had a score ranging from 0 to 1. The average of these is the </a:t>
            </a:r>
            <a:r>
              <a:rPr lang="en-US" sz="2200" b="1" smtClean="0"/>
              <a:t>complexity</a:t>
            </a:r>
            <a:r>
              <a:rPr lang="en-US" sz="2200" smtClean="0"/>
              <a:t> for a language.</a:t>
            </a:r>
            <a:endParaRPr lang="es-CR" sz="2200" smtClean="0"/>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2" cstate="print"/>
          <a:srcRect l="20668" t="37203" r="20115" b="18501"/>
          <a:stretch>
            <a:fillRect/>
          </a:stretch>
        </p:blipFill>
        <p:spPr bwMode="auto">
          <a:xfrm>
            <a:off x="467544" y="3212976"/>
            <a:ext cx="8047293" cy="3384376"/>
          </a:xfrm>
          <a:prstGeom prst="rect">
            <a:avLst/>
          </a:prstGeom>
          <a:noFill/>
          <a:ln w="9525">
            <a:noFill/>
            <a:miter lim="800000"/>
            <a:headEnd/>
            <a:tailEnd/>
          </a:ln>
        </p:spPr>
      </p:pic>
    </p:spTree>
    <p:extLst>
      <p:ext uri="{BB962C8B-B14F-4D97-AF65-F5344CB8AC3E}">
        <p14:creationId xmlns:p14="http://schemas.microsoft.com/office/powerpoint/2010/main" val="235349906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7092280" cy="584775"/>
          </a:xfrm>
          <a:prstGeom prst="rect">
            <a:avLst/>
          </a:prstGeom>
          <a:noFill/>
        </p:spPr>
        <p:txBody>
          <a:bodyPr wrap="square" rtlCol="0">
            <a:spAutoFit/>
          </a:bodyPr>
          <a:lstStyle/>
          <a:p>
            <a:r>
              <a:rPr lang="es-CR" sz="3200" b="1" smtClean="0"/>
              <a:t>Methodology: Social factors</a:t>
            </a:r>
            <a:endParaRPr lang="es-CR" sz="3200" b="1"/>
          </a:p>
        </p:txBody>
      </p:sp>
      <p:sp>
        <p:nvSpPr>
          <p:cNvPr id="6" name="TextBox 5"/>
          <p:cNvSpPr txBox="1"/>
          <p:nvPr/>
        </p:nvSpPr>
        <p:spPr>
          <a:xfrm>
            <a:off x="251520" y="1052736"/>
            <a:ext cx="8352928" cy="1785104"/>
          </a:xfrm>
          <a:prstGeom prst="rect">
            <a:avLst/>
          </a:prstGeom>
          <a:noFill/>
        </p:spPr>
        <p:txBody>
          <a:bodyPr wrap="square" rtlCol="0">
            <a:spAutoFit/>
          </a:bodyPr>
          <a:lstStyle/>
          <a:p>
            <a:pPr algn="just"/>
            <a:r>
              <a:rPr lang="es-CR" sz="2200" b="1" smtClean="0"/>
              <a:t>Population</a:t>
            </a:r>
            <a:r>
              <a:rPr lang="es-CR" sz="2200" smtClean="0"/>
              <a:t> counts and endangerment status were obtained from the UNESCO </a:t>
            </a:r>
            <a:r>
              <a:rPr lang="es-CR" sz="2200" i="1" smtClean="0"/>
              <a:t>Atlas of World's Languages in Danger</a:t>
            </a:r>
            <a:r>
              <a:rPr lang="es-CR" sz="2200" smtClean="0"/>
              <a:t> (</a:t>
            </a:r>
            <a:r>
              <a:rPr lang="en-US" sz="2200" smtClean="0"/>
              <a:t>Moseley 2010</a:t>
            </a:r>
            <a:r>
              <a:rPr lang="es-CR" sz="2200" smtClean="0"/>
              <a:t>). </a:t>
            </a:r>
            <a:r>
              <a:rPr lang="es-CR" sz="2200" b="1" smtClean="0"/>
              <a:t>Neighbor</a:t>
            </a:r>
            <a:r>
              <a:rPr lang="es-CR" sz="2200" smtClean="0"/>
              <a:t> counts were obtained from </a:t>
            </a:r>
            <a:r>
              <a:rPr lang="es-CR" sz="2200" i="1" smtClean="0"/>
              <a:t>WALS</a:t>
            </a:r>
            <a:r>
              <a:rPr lang="es-CR" sz="2200" smtClean="0"/>
              <a:t>. The "neighbors" are the number of languages whose geographic locus is located within 100 km of a given language.</a:t>
            </a:r>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pic>
        <p:nvPicPr>
          <p:cNvPr id="8" name="Picture 7" descr="area carib.png"/>
          <p:cNvPicPr/>
          <p:nvPr/>
        </p:nvPicPr>
        <p:blipFill>
          <a:blip r:embed="rId2" cstate="print"/>
          <a:stretch>
            <a:fillRect/>
          </a:stretch>
        </p:blipFill>
        <p:spPr>
          <a:xfrm>
            <a:off x="539552" y="3199059"/>
            <a:ext cx="4111935" cy="3398293"/>
          </a:xfrm>
          <a:prstGeom prst="rect">
            <a:avLst/>
          </a:prstGeom>
        </p:spPr>
      </p:pic>
      <p:sp>
        <p:nvSpPr>
          <p:cNvPr id="9" name="TextBox 8"/>
          <p:cNvSpPr txBox="1"/>
          <p:nvPr/>
        </p:nvSpPr>
        <p:spPr>
          <a:xfrm>
            <a:off x="4788024" y="3494636"/>
            <a:ext cx="3744416" cy="2800767"/>
          </a:xfrm>
          <a:prstGeom prst="rect">
            <a:avLst/>
          </a:prstGeom>
          <a:noFill/>
        </p:spPr>
        <p:txBody>
          <a:bodyPr wrap="square" rtlCol="0">
            <a:spAutoFit/>
          </a:bodyPr>
          <a:lstStyle/>
          <a:p>
            <a:pPr algn="just"/>
            <a:r>
              <a:rPr lang="en-US" sz="2200" smtClean="0"/>
              <a:t>E.g.: Carib (Cariban; Northern Suriname) and its neighbors. Carib is at the center of the circle. Its two neighbors are Sranan (upper) and Arawak (lower). The circle represents a radius of 100 km. around the locus of Carib. (Source: </a:t>
            </a:r>
            <a:r>
              <a:rPr lang="en-US" sz="2200" i="1" smtClean="0"/>
              <a:t>WALS</a:t>
            </a:r>
            <a:r>
              <a:rPr lang="en-US" sz="2200" smtClean="0"/>
              <a:t>)</a:t>
            </a:r>
            <a:endParaRPr lang="es-CR" sz="2200"/>
          </a:p>
        </p:txBody>
      </p:sp>
    </p:spTree>
    <p:extLst>
      <p:ext uri="{BB962C8B-B14F-4D97-AF65-F5344CB8AC3E}">
        <p14:creationId xmlns:p14="http://schemas.microsoft.com/office/powerpoint/2010/main" val="38652605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Methodology: Statistical models</a:t>
            </a:r>
            <a:endParaRPr lang="es-CR" sz="3200" b="1"/>
          </a:p>
        </p:txBody>
      </p:sp>
      <p:sp>
        <p:nvSpPr>
          <p:cNvPr id="6" name="TextBox 5"/>
          <p:cNvSpPr txBox="1"/>
          <p:nvPr/>
        </p:nvSpPr>
        <p:spPr>
          <a:xfrm>
            <a:off x="251520" y="1052736"/>
            <a:ext cx="8352928" cy="1785104"/>
          </a:xfrm>
          <a:prstGeom prst="rect">
            <a:avLst/>
          </a:prstGeom>
          <a:noFill/>
        </p:spPr>
        <p:txBody>
          <a:bodyPr wrap="square" rtlCol="0">
            <a:spAutoFit/>
          </a:bodyPr>
          <a:lstStyle/>
          <a:p>
            <a:pPr algn="just"/>
            <a:r>
              <a:rPr lang="es-CR" sz="2200" dirty="0" smtClean="0"/>
              <a:t>Languages with less than 5 morphological features were excluded, and the final dataset included </a:t>
            </a:r>
            <a:r>
              <a:rPr lang="es-CR" sz="2200" b="1" dirty="0" smtClean="0"/>
              <a:t>220 languages</a:t>
            </a:r>
            <a:r>
              <a:rPr lang="es-CR" sz="2200" dirty="0" smtClean="0"/>
              <a:t>. The population and number of neighboring languages were transformed with a square root to address normality issues.</a:t>
            </a:r>
          </a:p>
          <a:p>
            <a:pPr algn="just"/>
            <a:endParaRPr lang="es-CR" sz="2200" dirty="0" smtClean="0"/>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4744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Results</a:t>
            </a:r>
            <a:endParaRPr lang="es-CR" sz="3200" b="1"/>
          </a:p>
        </p:txBody>
      </p:sp>
      <p:sp>
        <p:nvSpPr>
          <p:cNvPr id="6" name="TextBox 5"/>
          <p:cNvSpPr txBox="1"/>
          <p:nvPr/>
        </p:nvSpPr>
        <p:spPr>
          <a:xfrm>
            <a:off x="251520" y="1052736"/>
            <a:ext cx="8352928" cy="1785104"/>
          </a:xfrm>
          <a:prstGeom prst="rect">
            <a:avLst/>
          </a:prstGeom>
          <a:noFill/>
        </p:spPr>
        <p:txBody>
          <a:bodyPr wrap="square" rtlCol="0">
            <a:spAutoFit/>
          </a:bodyPr>
          <a:lstStyle/>
          <a:p>
            <a:r>
              <a:rPr lang="es-CR" sz="2200" smtClean="0"/>
              <a:t>There was no interaction between population and number of neighbors (p=0.4). Neither was there a main effect of population (p=0.5).</a:t>
            </a:r>
          </a:p>
          <a:p>
            <a:endParaRPr lang="es-CR" sz="2200" smtClean="0"/>
          </a:p>
          <a:p>
            <a:r>
              <a:rPr lang="es-CR" sz="2200" smtClean="0"/>
              <a:t>There was a small (R² = 0.021) but significant (t(217)=2.1, p &lt; 0.05) correlation between neighbors and complexity.</a:t>
            </a:r>
          </a:p>
        </p:txBody>
      </p:sp>
      <p:pic>
        <p:nvPicPr>
          <p:cNvPr id="7" name="Picture 6" descr="D:\rolando\universidad\u of a\artículos y congresos\201501 lsa morphological complexity\datos\regression plot.png"/>
          <p:cNvPicPr/>
          <p:nvPr/>
        </p:nvPicPr>
        <p:blipFill>
          <a:blip r:embed="rId2" cstate="print"/>
          <a:srcRect t="19804" b="4789"/>
          <a:stretch>
            <a:fillRect/>
          </a:stretch>
        </p:blipFill>
        <p:spPr bwMode="auto">
          <a:xfrm>
            <a:off x="1835696" y="3037737"/>
            <a:ext cx="5497379" cy="3775639"/>
          </a:xfrm>
          <a:prstGeom prst="rect">
            <a:avLst/>
          </a:prstGeom>
          <a:noFill/>
        </p:spPr>
      </p:pic>
      <p:cxnSp>
        <p:nvCxnSpPr>
          <p:cNvPr id="8" name="Straight Connector 7"/>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1738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Results</a:t>
            </a:r>
            <a:endParaRPr lang="es-CR" sz="3200" b="1"/>
          </a:p>
        </p:txBody>
      </p:sp>
      <p:sp>
        <p:nvSpPr>
          <p:cNvPr id="6" name="TextBox 5"/>
          <p:cNvSpPr txBox="1"/>
          <p:nvPr/>
        </p:nvSpPr>
        <p:spPr>
          <a:xfrm>
            <a:off x="251520" y="1052736"/>
            <a:ext cx="8640960" cy="2708434"/>
          </a:xfrm>
          <a:prstGeom prst="rect">
            <a:avLst/>
          </a:prstGeom>
          <a:noFill/>
        </p:spPr>
        <p:txBody>
          <a:bodyPr wrap="square" rtlCol="0">
            <a:spAutoFit/>
          </a:bodyPr>
          <a:lstStyle/>
          <a:p>
            <a:r>
              <a:rPr lang="es-CR" sz="2200" dirty="0" smtClean="0"/>
              <a:t>The relationship remains significant after it's controlled for region and linguistic family:</a:t>
            </a:r>
          </a:p>
          <a:p>
            <a:endParaRPr lang="es-CR" sz="2200" dirty="0" smtClean="0"/>
          </a:p>
          <a:p>
            <a:r>
              <a:rPr lang="es-CR" sz="2200" u="sng" dirty="0" smtClean="0"/>
              <a:t>Model 1: </a:t>
            </a:r>
          </a:p>
          <a:p>
            <a:r>
              <a:rPr lang="es-CR" sz="2000" dirty="0" smtClean="0">
                <a:latin typeface="Courier New" pitchFamily="49" charset="0"/>
                <a:cs typeface="Courier New" pitchFamily="49" charset="0"/>
              </a:rPr>
              <a:t>complexity ~ neighbors100km + (1|family) + (1|Region)</a:t>
            </a:r>
          </a:p>
          <a:p>
            <a:r>
              <a:rPr lang="el-GR" sz="2200" dirty="0" smtClean="0"/>
              <a:t>(χ</a:t>
            </a:r>
            <a:r>
              <a:rPr lang="es-CR" sz="2200" dirty="0" smtClean="0"/>
              <a:t>²</a:t>
            </a:r>
            <a:r>
              <a:rPr lang="el-GR" sz="2200" dirty="0" smtClean="0"/>
              <a:t>(1)=7.51, </a:t>
            </a:r>
            <a:r>
              <a:rPr lang="es-CR" sz="2200" dirty="0" smtClean="0"/>
              <a:t>p &lt; 0.01, AIC= -149.2</a:t>
            </a:r>
            <a:r>
              <a:rPr lang="es-CR" sz="2200" dirty="0" smtClean="0"/>
              <a:t>)</a:t>
            </a:r>
          </a:p>
          <a:p>
            <a:endParaRPr lang="es-CR" sz="2200" dirty="0"/>
          </a:p>
          <a:p>
            <a:r>
              <a:rPr lang="es-CR" dirty="0" smtClean="0"/>
              <a:t>(Used neighbors100km as random slope on family and region as well -&gt; same result)</a:t>
            </a:r>
            <a:endParaRPr lang="es-CR" dirty="0" smtClean="0"/>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2621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Discussion</a:t>
            </a:r>
            <a:endParaRPr lang="es-CR" sz="3200" b="1"/>
          </a:p>
        </p:txBody>
      </p:sp>
      <p:sp>
        <p:nvSpPr>
          <p:cNvPr id="6" name="TextBox 5"/>
          <p:cNvSpPr txBox="1"/>
          <p:nvPr/>
        </p:nvSpPr>
        <p:spPr>
          <a:xfrm>
            <a:off x="251520" y="1052736"/>
            <a:ext cx="8640960" cy="1785104"/>
          </a:xfrm>
          <a:prstGeom prst="rect">
            <a:avLst/>
          </a:prstGeom>
          <a:noFill/>
        </p:spPr>
        <p:txBody>
          <a:bodyPr wrap="square" rtlCol="0">
            <a:spAutoFit/>
          </a:bodyPr>
          <a:lstStyle/>
          <a:p>
            <a:pPr algn="just"/>
            <a:r>
              <a:rPr lang="en-US" sz="2200" smtClean="0"/>
              <a:t>The model has implications in the following areas:</a:t>
            </a:r>
          </a:p>
          <a:p>
            <a:pPr algn="just"/>
            <a:endParaRPr lang="en-US" sz="2200" smtClean="0"/>
          </a:p>
          <a:p>
            <a:pPr algn="just">
              <a:buFontTx/>
              <a:buChar char="-"/>
            </a:pPr>
            <a:r>
              <a:rPr lang="en-US" sz="2200" smtClean="0"/>
              <a:t> Geography and languages</a:t>
            </a:r>
          </a:p>
          <a:p>
            <a:pPr algn="just">
              <a:buFontTx/>
              <a:buChar char="-"/>
            </a:pPr>
            <a:r>
              <a:rPr lang="en-US" sz="2200" smtClean="0"/>
              <a:t> Human geography and languages</a:t>
            </a:r>
          </a:p>
          <a:p>
            <a:pPr algn="just">
              <a:buFontTx/>
              <a:buChar char="-"/>
            </a:pPr>
            <a:r>
              <a:rPr lang="en-US" sz="2200" smtClean="0"/>
              <a:t> Language and Natural Systems</a:t>
            </a:r>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84510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457200" y="274638"/>
            <a:ext cx="8229600"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dirty="0" smtClean="0">
                <a:solidFill>
                  <a:srgbClr val="948A54"/>
                </a:solidFill>
              </a:rPr>
              <a:t>Different kinds of language contact</a:t>
            </a:r>
            <a:endParaRPr lang="en-US" b="1" dirty="0">
              <a:solidFill>
                <a:srgbClr val="948A54"/>
              </a:solidFill>
            </a:endParaRPr>
          </a:p>
        </p:txBody>
      </p:sp>
      <p:sp>
        <p:nvSpPr>
          <p:cNvPr id="5" name="TextBox 4"/>
          <p:cNvSpPr txBox="1"/>
          <p:nvPr/>
        </p:nvSpPr>
        <p:spPr>
          <a:xfrm>
            <a:off x="0" y="6299200"/>
            <a:ext cx="9144000" cy="584776"/>
          </a:xfrm>
          <a:prstGeom prst="rect">
            <a:avLst/>
          </a:prstGeom>
          <a:noFill/>
        </p:spPr>
        <p:txBody>
          <a:bodyPr wrap="square" rtlCol="0">
            <a:spAutoFit/>
          </a:bodyPr>
          <a:lstStyle/>
          <a:p>
            <a:pPr algn="r"/>
            <a:r>
              <a:rPr lang="en-US" sz="1600" b="1" dirty="0"/>
              <a:t>McWhorter, J. (2007). </a:t>
            </a:r>
            <a:r>
              <a:rPr lang="en-US" sz="1600" b="1" i="1" dirty="0"/>
              <a:t>Language interrupted: Signs of non-native acquisition in standard language grammars</a:t>
            </a:r>
            <a:r>
              <a:rPr lang="en-US" sz="1600" b="1" dirty="0"/>
              <a:t>. Oxford: Oxford University Press.</a:t>
            </a:r>
          </a:p>
        </p:txBody>
      </p:sp>
      <p:pic>
        <p:nvPicPr>
          <p:cNvPr id="7" name="Picture 6"/>
          <p:cNvPicPr>
            <a:picLocks noChangeAspect="1"/>
          </p:cNvPicPr>
          <p:nvPr/>
        </p:nvPicPr>
        <p:blipFill>
          <a:blip r:embed="rId2"/>
          <a:stretch>
            <a:fillRect/>
          </a:stretch>
        </p:blipFill>
        <p:spPr>
          <a:xfrm>
            <a:off x="6949090" y="3340100"/>
            <a:ext cx="1839310" cy="2476500"/>
          </a:xfrm>
          <a:prstGeom prst="rect">
            <a:avLst/>
          </a:prstGeom>
          <a:ln w="28575" cmpd="sng">
            <a:solidFill>
              <a:srgbClr val="000000"/>
            </a:solidFill>
          </a:ln>
        </p:spPr>
      </p:pic>
      <p:sp>
        <p:nvSpPr>
          <p:cNvPr id="8" name="TextBox 7"/>
          <p:cNvSpPr txBox="1"/>
          <p:nvPr/>
        </p:nvSpPr>
        <p:spPr>
          <a:xfrm>
            <a:off x="6949090" y="5816600"/>
            <a:ext cx="1839310" cy="369332"/>
          </a:xfrm>
          <a:prstGeom prst="rect">
            <a:avLst/>
          </a:prstGeom>
          <a:noFill/>
        </p:spPr>
        <p:txBody>
          <a:bodyPr wrap="square" rtlCol="0">
            <a:spAutoFit/>
          </a:bodyPr>
          <a:lstStyle/>
          <a:p>
            <a:r>
              <a:rPr lang="en-US" b="1" dirty="0" smtClean="0"/>
              <a:t>John McWhorter</a:t>
            </a:r>
            <a:endParaRPr lang="en-US" b="1" dirty="0"/>
          </a:p>
        </p:txBody>
      </p:sp>
      <p:pic>
        <p:nvPicPr>
          <p:cNvPr id="6" name="Picture 5"/>
          <p:cNvPicPr>
            <a:picLocks noChangeAspect="1"/>
          </p:cNvPicPr>
          <p:nvPr/>
        </p:nvPicPr>
        <p:blipFill>
          <a:blip r:embed="rId3"/>
          <a:stretch>
            <a:fillRect/>
          </a:stretch>
        </p:blipFill>
        <p:spPr>
          <a:xfrm>
            <a:off x="-355600" y="1030412"/>
            <a:ext cx="9144000" cy="3695451"/>
          </a:xfrm>
          <a:prstGeom prst="rect">
            <a:avLst/>
          </a:prstGeom>
        </p:spPr>
      </p:pic>
      <p:sp>
        <p:nvSpPr>
          <p:cNvPr id="9" name="TextBox 8"/>
          <p:cNvSpPr txBox="1"/>
          <p:nvPr/>
        </p:nvSpPr>
        <p:spPr>
          <a:xfrm>
            <a:off x="2476500" y="3633912"/>
            <a:ext cx="3378200" cy="461665"/>
          </a:xfrm>
          <a:prstGeom prst="rect">
            <a:avLst/>
          </a:prstGeom>
          <a:noFill/>
        </p:spPr>
        <p:txBody>
          <a:bodyPr wrap="square" rtlCol="0">
            <a:spAutoFit/>
          </a:bodyPr>
          <a:lstStyle/>
          <a:p>
            <a:pPr algn="ctr"/>
            <a:r>
              <a:rPr lang="en-US" sz="2400" b="1" dirty="0" smtClean="0"/>
              <a:t>McWhorter (2007: 4)</a:t>
            </a:r>
            <a:endParaRPr lang="en-US" sz="2400" b="1" dirty="0"/>
          </a:p>
        </p:txBody>
      </p:sp>
    </p:spTree>
    <p:extLst>
      <p:ext uri="{BB962C8B-B14F-4D97-AF65-F5344CB8AC3E}">
        <p14:creationId xmlns:p14="http://schemas.microsoft.com/office/powerpoint/2010/main" val="41702653"/>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Discussion: Geography</a:t>
            </a:r>
            <a:endParaRPr lang="es-CR" sz="3200" b="1"/>
          </a:p>
        </p:txBody>
      </p:sp>
      <p:sp>
        <p:nvSpPr>
          <p:cNvPr id="6" name="TextBox 5"/>
          <p:cNvSpPr txBox="1"/>
          <p:nvPr/>
        </p:nvSpPr>
        <p:spPr>
          <a:xfrm>
            <a:off x="251520" y="1052736"/>
            <a:ext cx="8640960" cy="5170646"/>
          </a:xfrm>
          <a:prstGeom prst="rect">
            <a:avLst/>
          </a:prstGeom>
          <a:noFill/>
        </p:spPr>
        <p:txBody>
          <a:bodyPr wrap="square" rtlCol="0">
            <a:spAutoFit/>
          </a:bodyPr>
          <a:lstStyle/>
          <a:p>
            <a:pPr algn="just"/>
            <a:r>
              <a:rPr lang="en-US" sz="2200" smtClean="0"/>
              <a:t>Geography leaves its mark on the complexity values. Of the languages with the lowest fitted values, seven are on </a:t>
            </a:r>
            <a:r>
              <a:rPr lang="en-US" sz="2200" b="1" smtClean="0"/>
              <a:t>islands</a:t>
            </a:r>
            <a:r>
              <a:rPr lang="en-US" sz="2200" smtClean="0"/>
              <a:t>, which might contribute to their isolation and reduced complexity. </a:t>
            </a:r>
          </a:p>
          <a:p>
            <a:endParaRPr lang="en-US" sz="2200" smtClean="0"/>
          </a:p>
          <a:p>
            <a:r>
              <a:rPr lang="en-US" sz="2200" u="sng" smtClean="0"/>
              <a:t>Name		Fitted value	Location</a:t>
            </a:r>
          </a:p>
          <a:p>
            <a:r>
              <a:rPr lang="en-US" sz="2200" smtClean="0"/>
              <a:t>Nicobarese 	0.36		Nicobar/Andaman</a:t>
            </a:r>
          </a:p>
          <a:p>
            <a:r>
              <a:rPr lang="en-US" sz="2200" smtClean="0">
                <a:solidFill>
                  <a:schemeClr val="bg1">
                    <a:lumMod val="50000"/>
                  </a:schemeClr>
                </a:solidFill>
              </a:rPr>
              <a:t>Remo		0.39		Isolated hills of Odisha, India</a:t>
            </a:r>
          </a:p>
          <a:p>
            <a:r>
              <a:rPr lang="en-US" sz="2200" smtClean="0">
                <a:solidFill>
                  <a:schemeClr val="bg1">
                    <a:lumMod val="50000"/>
                  </a:schemeClr>
                </a:solidFill>
              </a:rPr>
              <a:t>Mon		0.39		Lowland Burma</a:t>
            </a:r>
          </a:p>
          <a:p>
            <a:r>
              <a:rPr lang="en-US" sz="2200" smtClean="0">
                <a:solidFill>
                  <a:schemeClr val="bg1">
                    <a:lumMod val="50000"/>
                  </a:schemeClr>
                </a:solidFill>
              </a:rPr>
              <a:t>Chrau		0.39		Dong Nai province, Vietnam</a:t>
            </a:r>
          </a:p>
          <a:p>
            <a:r>
              <a:rPr lang="en-US" sz="2200" smtClean="0"/>
              <a:t>Urak Lawoi'	0.39		Adang Archipelago, Thailand</a:t>
            </a:r>
          </a:p>
          <a:p>
            <a:r>
              <a:rPr lang="en-US" sz="2200" smtClean="0"/>
              <a:t>Chamorro	0.40		Mariana Islands</a:t>
            </a:r>
          </a:p>
          <a:p>
            <a:r>
              <a:rPr lang="en-US" sz="2200" smtClean="0"/>
              <a:t>Mokilese	0.40		Mokil Atoll, Micronesia</a:t>
            </a:r>
          </a:p>
          <a:p>
            <a:r>
              <a:rPr lang="en-US" sz="2200" smtClean="0"/>
              <a:t>Puluwat	0.40		Coral Atoll, Micronesia</a:t>
            </a:r>
          </a:p>
          <a:p>
            <a:r>
              <a:rPr lang="en-US" sz="2200" smtClean="0"/>
              <a:t>Ulithian		0.40		Ulithi Atoll, Micronesia</a:t>
            </a:r>
          </a:p>
          <a:p>
            <a:r>
              <a:rPr lang="en-US" sz="2200" smtClean="0"/>
              <a:t>Kosraean	0.40		Lelu Island, Micronesia</a:t>
            </a:r>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4762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5868144" cy="584775"/>
          </a:xfrm>
          <a:prstGeom prst="rect">
            <a:avLst/>
          </a:prstGeom>
          <a:noFill/>
        </p:spPr>
        <p:txBody>
          <a:bodyPr wrap="square" rtlCol="0">
            <a:spAutoFit/>
          </a:bodyPr>
          <a:lstStyle/>
          <a:p>
            <a:r>
              <a:rPr lang="es-CR" sz="3200" b="1" smtClean="0"/>
              <a:t>Discussion: Geography</a:t>
            </a:r>
            <a:endParaRPr lang="es-CR" sz="3200" b="1"/>
          </a:p>
        </p:txBody>
      </p:sp>
      <p:sp>
        <p:nvSpPr>
          <p:cNvPr id="6" name="TextBox 5"/>
          <p:cNvSpPr txBox="1"/>
          <p:nvPr/>
        </p:nvSpPr>
        <p:spPr>
          <a:xfrm>
            <a:off x="251520" y="1052736"/>
            <a:ext cx="8640960" cy="5170646"/>
          </a:xfrm>
          <a:prstGeom prst="rect">
            <a:avLst/>
          </a:prstGeom>
          <a:noFill/>
        </p:spPr>
        <p:txBody>
          <a:bodyPr wrap="square" rtlCol="0">
            <a:spAutoFit/>
          </a:bodyPr>
          <a:lstStyle/>
          <a:p>
            <a:pPr algn="just"/>
            <a:r>
              <a:rPr lang="en-US" sz="2200" smtClean="0"/>
              <a:t>On the other hand, of the languages with the highest fitted values, seven are near </a:t>
            </a:r>
            <a:r>
              <a:rPr lang="en-US" sz="2200" b="1" smtClean="0"/>
              <a:t>rivers</a:t>
            </a:r>
            <a:r>
              <a:rPr lang="en-US" sz="2200" smtClean="0"/>
              <a:t>, which might serve as ways of communication with other communities and help increase complexity.</a:t>
            </a:r>
          </a:p>
          <a:p>
            <a:endParaRPr lang="en-US" sz="2200" smtClean="0"/>
          </a:p>
          <a:p>
            <a:r>
              <a:rPr lang="es-CR" sz="2200" u="sng" smtClean="0"/>
              <a:t>Name		Fitted value	Location</a:t>
            </a:r>
          </a:p>
          <a:p>
            <a:r>
              <a:rPr lang="es-CR" sz="2200" smtClean="0"/>
              <a:t>Malakmalak	0.66		Daly River, Northern Territory, Australia</a:t>
            </a:r>
          </a:p>
          <a:p>
            <a:r>
              <a:rPr lang="es-CR" sz="2200" smtClean="0"/>
              <a:t>Shuswap	0.66		Fraser River and Rocky Mountains, BC</a:t>
            </a:r>
          </a:p>
          <a:p>
            <a:r>
              <a:rPr lang="es-CR" sz="2200" smtClean="0">
                <a:solidFill>
                  <a:schemeClr val="bg1">
                    <a:lumMod val="50000"/>
                  </a:schemeClr>
                </a:solidFill>
              </a:rPr>
              <a:t>Sarcee		0.66		Calgary, Alberta, Canada</a:t>
            </a:r>
          </a:p>
          <a:p>
            <a:r>
              <a:rPr lang="es-CR" sz="2200" smtClean="0"/>
              <a:t>Tanacross	0.66		Goodpaster, Tortymile and Tok rivers, AL</a:t>
            </a:r>
          </a:p>
          <a:p>
            <a:r>
              <a:rPr lang="es-CR" sz="2200" smtClean="0"/>
              <a:t>Tlingit		0.66		Cooper River, Gulf of Alaska</a:t>
            </a:r>
          </a:p>
          <a:p>
            <a:r>
              <a:rPr lang="es-CR" sz="2200" smtClean="0"/>
              <a:t>Dumi		0.68		Between two rivers in Khotang, Nepal</a:t>
            </a:r>
          </a:p>
          <a:p>
            <a:r>
              <a:rPr lang="es-CR" sz="2200" smtClean="0">
                <a:solidFill>
                  <a:schemeClr val="bg1">
                    <a:lumMod val="50000"/>
                  </a:schemeClr>
                </a:solidFill>
              </a:rPr>
              <a:t>Dargwa		0.68		Dagestan, Russia (Caucasus)</a:t>
            </a:r>
          </a:p>
          <a:p>
            <a:r>
              <a:rPr lang="es-CR" sz="2200" smtClean="0">
                <a:solidFill>
                  <a:schemeClr val="bg1">
                    <a:lumMod val="50000"/>
                  </a:schemeClr>
                </a:solidFill>
              </a:rPr>
              <a:t>Tsez		0.68		Dagestan, Russia (Caucasus)</a:t>
            </a:r>
          </a:p>
          <a:p>
            <a:r>
              <a:rPr lang="es-CR" sz="2200" smtClean="0"/>
              <a:t>Desano		0.68		Tiquié River, Colombia and Brazil</a:t>
            </a:r>
          </a:p>
          <a:p>
            <a:r>
              <a:rPr lang="es-CR" sz="2200" smtClean="0"/>
              <a:t>Tsova-Tush	0.69		Ts'ova Gorge and Alazani River, Georgia</a:t>
            </a:r>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8714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44624"/>
            <a:ext cx="7236296" cy="584775"/>
          </a:xfrm>
          <a:prstGeom prst="rect">
            <a:avLst/>
          </a:prstGeom>
          <a:noFill/>
        </p:spPr>
        <p:txBody>
          <a:bodyPr wrap="square" rtlCol="0">
            <a:spAutoFit/>
          </a:bodyPr>
          <a:lstStyle/>
          <a:p>
            <a:r>
              <a:rPr lang="es-CR" sz="3200" b="1" smtClean="0"/>
              <a:t>Introduction: Linguistic Niche Hypothesis</a:t>
            </a:r>
            <a:endParaRPr lang="es-CR" sz="3200" b="1"/>
          </a:p>
        </p:txBody>
      </p:sp>
      <p:sp>
        <p:nvSpPr>
          <p:cNvPr id="6" name="TextBox 5"/>
          <p:cNvSpPr txBox="1"/>
          <p:nvPr/>
        </p:nvSpPr>
        <p:spPr>
          <a:xfrm>
            <a:off x="251520" y="908720"/>
            <a:ext cx="8352928" cy="2800767"/>
          </a:xfrm>
          <a:prstGeom prst="rect">
            <a:avLst/>
          </a:prstGeom>
          <a:noFill/>
        </p:spPr>
        <p:txBody>
          <a:bodyPr wrap="square" rtlCol="0">
            <a:spAutoFit/>
          </a:bodyPr>
          <a:lstStyle/>
          <a:p>
            <a:pPr algn="just"/>
            <a:r>
              <a:rPr lang="en-US" sz="2200" smtClean="0"/>
              <a:t>An </a:t>
            </a:r>
            <a:r>
              <a:rPr lang="en-US" sz="2200" b="1" smtClean="0"/>
              <a:t>esoteric niche</a:t>
            </a:r>
            <a:r>
              <a:rPr lang="en-US" sz="2200" smtClean="0"/>
              <a:t>, one associated with higher complexity, is one with "less population, smaller area, fewer linguistic neighbors".</a:t>
            </a:r>
          </a:p>
          <a:p>
            <a:pPr algn="just"/>
            <a:endParaRPr lang="en-US" sz="2200" smtClean="0"/>
          </a:p>
          <a:p>
            <a:pPr algn="just"/>
            <a:r>
              <a:rPr lang="en-US" sz="2200" smtClean="0"/>
              <a:t>This is exactly the niche of an Indigenous/Aboriginal/Native language, but in those languages we don't see complexity, we see loss of morphological patterns and simplification (Campbell &amp; Muntzel, 1992, Hale, Krauss et.al., Tsunoda 2005, Romaine 1989, </a:t>
            </a:r>
            <a:r>
              <a:rPr lang="es-CR" sz="2200" smtClean="0"/>
              <a:t>Fishman 1991, UNESCO 2003, Crystal 2000</a:t>
            </a:r>
            <a:r>
              <a:rPr lang="en-US" sz="2200" smtClean="0"/>
              <a:t>).</a:t>
            </a:r>
            <a:endParaRPr lang="es-CR" sz="2200" smtClean="0"/>
          </a:p>
        </p:txBody>
      </p:sp>
      <p:cxnSp>
        <p:nvCxnSpPr>
          <p:cNvPr id="7" name="Straight Connector 6"/>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6706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44624"/>
            <a:ext cx="6876256" cy="584775"/>
          </a:xfrm>
          <a:prstGeom prst="rect">
            <a:avLst/>
          </a:prstGeom>
          <a:noFill/>
        </p:spPr>
        <p:txBody>
          <a:bodyPr wrap="square" rtlCol="0">
            <a:spAutoFit/>
          </a:bodyPr>
          <a:lstStyle/>
          <a:p>
            <a:r>
              <a:rPr lang="es-CR" sz="3200" b="1" smtClean="0"/>
              <a:t>Conclusions: Language Niche revisited</a:t>
            </a:r>
            <a:endParaRPr lang="es-CR" sz="3200" b="1"/>
          </a:p>
        </p:txBody>
      </p:sp>
      <p:sp>
        <p:nvSpPr>
          <p:cNvPr id="6" name="TextBox 5"/>
          <p:cNvSpPr txBox="1"/>
          <p:nvPr/>
        </p:nvSpPr>
        <p:spPr>
          <a:xfrm>
            <a:off x="179512" y="1412776"/>
            <a:ext cx="4248472" cy="2800767"/>
          </a:xfrm>
          <a:prstGeom prst="rect">
            <a:avLst/>
          </a:prstGeom>
          <a:noFill/>
        </p:spPr>
        <p:txBody>
          <a:bodyPr wrap="square" rtlCol="0">
            <a:spAutoFit/>
          </a:bodyPr>
          <a:lstStyle/>
          <a:p>
            <a:r>
              <a:rPr lang="es-CR" sz="2200" smtClean="0"/>
              <a:t>These results suggest that the features of the Linguistic Niche hypothesis should be reexamined. It might be the case that the quality of language contact is one separating factor between a minority language and an endangered language.</a:t>
            </a:r>
          </a:p>
        </p:txBody>
      </p:sp>
      <p:grpSp>
        <p:nvGrpSpPr>
          <p:cNvPr id="12" name="Group 11"/>
          <p:cNvGrpSpPr/>
          <p:nvPr/>
        </p:nvGrpSpPr>
        <p:grpSpPr>
          <a:xfrm>
            <a:off x="4788024" y="1484784"/>
            <a:ext cx="3960440" cy="4345954"/>
            <a:chOff x="4788024" y="1484784"/>
            <a:chExt cx="3960440" cy="4345954"/>
          </a:xfrm>
        </p:grpSpPr>
        <p:pic>
          <p:nvPicPr>
            <p:cNvPr id="8" name="Picture 7" descr="C:\Users\Rolando\Desktop\nicho figura 1.png"/>
            <p:cNvPicPr/>
            <p:nvPr/>
          </p:nvPicPr>
          <p:blipFill>
            <a:blip r:embed="rId2" cstate="print"/>
            <a:srcRect b="16441"/>
            <a:stretch>
              <a:fillRect/>
            </a:stretch>
          </p:blipFill>
          <p:spPr bwMode="auto">
            <a:xfrm>
              <a:off x="4788024" y="1484784"/>
              <a:ext cx="3960440" cy="4345954"/>
            </a:xfrm>
            <a:prstGeom prst="rect">
              <a:avLst/>
            </a:prstGeom>
            <a:noFill/>
            <a:ln w="9525">
              <a:noFill/>
              <a:miter lim="800000"/>
              <a:headEnd/>
              <a:tailEnd/>
            </a:ln>
          </p:spPr>
        </p:pic>
        <p:sp>
          <p:nvSpPr>
            <p:cNvPr id="9" name="Rectangle 8"/>
            <p:cNvSpPr/>
            <p:nvPr/>
          </p:nvSpPr>
          <p:spPr>
            <a:xfrm>
              <a:off x="5580112" y="5229200"/>
              <a:ext cx="79208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10" name="Rectangle 9"/>
            <p:cNvSpPr/>
            <p:nvPr/>
          </p:nvSpPr>
          <p:spPr>
            <a:xfrm>
              <a:off x="7524328" y="5157192"/>
              <a:ext cx="79208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R"/>
            </a:p>
          </p:txBody>
        </p:sp>
        <p:sp>
          <p:nvSpPr>
            <p:cNvPr id="7" name="TextBox 6"/>
            <p:cNvSpPr txBox="1"/>
            <p:nvPr/>
          </p:nvSpPr>
          <p:spPr>
            <a:xfrm>
              <a:off x="5480808" y="5143544"/>
              <a:ext cx="1028584" cy="276999"/>
            </a:xfrm>
            <a:prstGeom prst="rect">
              <a:avLst/>
            </a:prstGeom>
            <a:noFill/>
          </p:spPr>
          <p:txBody>
            <a:bodyPr wrap="square" rtlCol="0">
              <a:spAutoFit/>
            </a:bodyPr>
            <a:lstStyle/>
            <a:p>
              <a:r>
                <a:rPr lang="es-CR" sz="1200" smtClean="0">
                  <a:latin typeface="Arial" pitchFamily="34" charset="0"/>
                  <a:cs typeface="Arial" pitchFamily="34" charset="0"/>
                </a:rPr>
                <a:t>symmetrical</a:t>
              </a:r>
              <a:endParaRPr lang="es-CR" sz="1200">
                <a:latin typeface="Arial" pitchFamily="34" charset="0"/>
                <a:cs typeface="Arial" pitchFamily="34" charset="0"/>
              </a:endParaRPr>
            </a:p>
          </p:txBody>
        </p:sp>
        <p:sp>
          <p:nvSpPr>
            <p:cNvPr id="11" name="TextBox 10"/>
            <p:cNvSpPr txBox="1"/>
            <p:nvPr/>
          </p:nvSpPr>
          <p:spPr>
            <a:xfrm>
              <a:off x="7397728" y="5104872"/>
              <a:ext cx="1028584" cy="276999"/>
            </a:xfrm>
            <a:prstGeom prst="rect">
              <a:avLst/>
            </a:prstGeom>
            <a:noFill/>
          </p:spPr>
          <p:txBody>
            <a:bodyPr wrap="square" rtlCol="0">
              <a:spAutoFit/>
            </a:bodyPr>
            <a:lstStyle/>
            <a:p>
              <a:r>
                <a:rPr lang="es-CR" sz="1200" smtClean="0">
                  <a:latin typeface="Arial" pitchFamily="34" charset="0"/>
                  <a:cs typeface="Arial" pitchFamily="34" charset="0"/>
                </a:rPr>
                <a:t>symmetrical</a:t>
              </a:r>
              <a:endParaRPr lang="es-CR" sz="1200">
                <a:latin typeface="Arial" pitchFamily="34" charset="0"/>
                <a:cs typeface="Arial" pitchFamily="34" charset="0"/>
              </a:endParaRPr>
            </a:p>
          </p:txBody>
        </p:sp>
      </p:grpSp>
    </p:spTree>
    <p:extLst>
      <p:ext uri="{BB962C8B-B14F-4D97-AF65-F5344CB8AC3E}">
        <p14:creationId xmlns:p14="http://schemas.microsoft.com/office/powerpoint/2010/main" val="398750979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p:cNvCxnSpPr/>
          <p:nvPr/>
        </p:nvCxnSpPr>
        <p:spPr>
          <a:xfrm>
            <a:off x="0" y="692696"/>
            <a:ext cx="7092280"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44624"/>
            <a:ext cx="7164288" cy="584775"/>
          </a:xfrm>
          <a:prstGeom prst="rect">
            <a:avLst/>
          </a:prstGeom>
          <a:noFill/>
        </p:spPr>
        <p:txBody>
          <a:bodyPr wrap="square" rtlCol="0">
            <a:spAutoFit/>
          </a:bodyPr>
          <a:lstStyle/>
          <a:p>
            <a:r>
              <a:rPr lang="es-CR" sz="3200" b="1" smtClean="0"/>
              <a:t>Conclusions</a:t>
            </a:r>
            <a:endParaRPr lang="es-CR" sz="3200" b="1"/>
          </a:p>
        </p:txBody>
      </p:sp>
      <p:pic>
        <p:nvPicPr>
          <p:cNvPr id="7" name="Picture 6" descr="C:\Users\Rolando\Desktop\language diagram.jpg"/>
          <p:cNvPicPr/>
          <p:nvPr/>
        </p:nvPicPr>
        <p:blipFill>
          <a:blip r:embed="rId2" cstate="print"/>
          <a:srcRect/>
          <a:stretch>
            <a:fillRect/>
          </a:stretch>
        </p:blipFill>
        <p:spPr bwMode="auto">
          <a:xfrm>
            <a:off x="827584" y="908720"/>
            <a:ext cx="5235366" cy="5949280"/>
          </a:xfrm>
          <a:prstGeom prst="rect">
            <a:avLst/>
          </a:prstGeom>
          <a:noFill/>
          <a:ln w="9525">
            <a:noFill/>
            <a:miter lim="800000"/>
            <a:headEnd/>
            <a:tailEnd/>
          </a:ln>
        </p:spPr>
      </p:pic>
      <p:sp>
        <p:nvSpPr>
          <p:cNvPr id="8" name="TextBox 7"/>
          <p:cNvSpPr txBox="1"/>
          <p:nvPr/>
        </p:nvSpPr>
        <p:spPr>
          <a:xfrm>
            <a:off x="6084168" y="1628800"/>
            <a:ext cx="2520280" cy="1446550"/>
          </a:xfrm>
          <a:prstGeom prst="rect">
            <a:avLst/>
          </a:prstGeom>
          <a:noFill/>
        </p:spPr>
        <p:txBody>
          <a:bodyPr wrap="square" rtlCol="0">
            <a:spAutoFit/>
          </a:bodyPr>
          <a:lstStyle/>
          <a:p>
            <a:r>
              <a:rPr lang="es-CR" sz="2200" smtClean="0"/>
              <a:t>It's not only about quantity of contact: It's also about quality of contact.</a:t>
            </a:r>
          </a:p>
        </p:txBody>
      </p:sp>
    </p:spTree>
    <p:extLst>
      <p:ext uri="{BB962C8B-B14F-4D97-AF65-F5344CB8AC3E}">
        <p14:creationId xmlns:p14="http://schemas.microsoft.com/office/powerpoint/2010/main" val="133375014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98713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might be the source(s) of reduction/simplification?</a:t>
            </a:r>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80006919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905</TotalTime>
  <Words>5079</Words>
  <Application>Microsoft Macintosh PowerPoint</Application>
  <PresentationFormat>On-screen Show (4:3)</PresentationFormat>
  <Paragraphs>527</Paragraphs>
  <Slides>85</Slides>
  <Notes>29</Notes>
  <HiddenSlides>3</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88" baseType="lpstr">
      <vt:lpstr>Office Theme</vt:lpstr>
      <vt:lpstr>Image</vt:lpstr>
      <vt:lpstr>Equation</vt:lpstr>
      <vt:lpstr>The Data Goldrush – Day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might be the source(s) of reduction/simplification?</vt:lpstr>
      <vt:lpstr>Language use as  information transmission</vt:lpstr>
      <vt:lpstr>Language use as  information transmission</vt:lpstr>
      <vt:lpstr>Language (2011), Volume 87, pp. 539-558 </vt:lpstr>
      <vt:lpstr>Syllable-rate and information-density inversely correlated</vt:lpstr>
      <vt:lpstr>Syntagmatic vs paradigmatic complexity</vt:lpstr>
      <vt:lpstr>Focus today: morpho-syntactic complexity</vt:lpstr>
      <vt:lpstr>PowerPoint Presentation</vt:lpstr>
      <vt:lpstr>PowerPoint Presentation</vt:lpstr>
      <vt:lpstr>PowerPoint Presentation</vt:lpstr>
      <vt:lpstr>PowerPoint Presentation</vt:lpstr>
      <vt:lpstr>Possible relationships of  independent to dependent measure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Andy rephrases: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California, Merced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Day 4</dc:title>
  <dc:creator>Bodo Winter</dc:creator>
  <cp:lastModifiedBy>andy you</cp:lastModifiedBy>
  <cp:revision>150</cp:revision>
  <dcterms:created xsi:type="dcterms:W3CDTF">2015-06-27T21:15:12Z</dcterms:created>
  <dcterms:modified xsi:type="dcterms:W3CDTF">2015-07-16T19:59:32Z</dcterms:modified>
</cp:coreProperties>
</file>